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handoutMasterIdLst>
    <p:handoutMasterId r:id="rId16"/>
  </p:handoutMasterIdLst>
  <p:sldIdLst>
    <p:sldId id="256" r:id="rId2"/>
    <p:sldId id="257" r:id="rId3"/>
    <p:sldId id="258" r:id="rId4"/>
    <p:sldId id="259" r:id="rId5"/>
    <p:sldId id="261" r:id="rId6"/>
    <p:sldId id="260" r:id="rId7"/>
    <p:sldId id="262" r:id="rId8"/>
    <p:sldId id="263" r:id="rId9"/>
    <p:sldId id="264" r:id="rId10"/>
    <p:sldId id="265" r:id="rId11"/>
    <p:sldId id="266"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6" autoAdjust="0"/>
    <p:restoredTop sz="94660"/>
  </p:normalViewPr>
  <p:slideViewPr>
    <p:cSldViewPr>
      <p:cViewPr varScale="1">
        <p:scale>
          <a:sx n="70" d="100"/>
          <a:sy n="70" d="100"/>
        </p:scale>
        <p:origin x="-534" y="1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D0D567-F082-4C68-BBC7-A716FB8CF38A}" type="datetimeFigureOut">
              <a:rPr lang="en-US" smtClean="0"/>
              <a:t>3/30/2012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Allie Stewart</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C15CA9-4A2D-492A-9009-DB6A49EE6FE8}" type="slidenum">
              <a:rPr lang="en-US" smtClean="0"/>
              <a:t>‹#›</a:t>
            </a:fld>
            <a:endParaRPr lang="en-US"/>
          </a:p>
        </p:txBody>
      </p:sp>
    </p:spTree>
    <p:extLst>
      <p:ext uri="{BB962C8B-B14F-4D97-AF65-F5344CB8AC3E}">
        <p14:creationId xmlns:p14="http://schemas.microsoft.com/office/powerpoint/2010/main" val="323956443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C48929-265C-40BE-BBBB-F14149FE2B66}" type="datetimeFigureOut">
              <a:rPr lang="en-US" smtClean="0"/>
              <a:t>3/30/2012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Allie Stewart</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965156-F4E2-43F6-9A2A-995DB05C1435}" type="slidenum">
              <a:rPr lang="en-US" smtClean="0"/>
              <a:t>‹#›</a:t>
            </a:fld>
            <a:endParaRPr lang="en-US"/>
          </a:p>
        </p:txBody>
      </p:sp>
    </p:spTree>
    <p:extLst>
      <p:ext uri="{BB962C8B-B14F-4D97-AF65-F5344CB8AC3E}">
        <p14:creationId xmlns:p14="http://schemas.microsoft.com/office/powerpoint/2010/main" val="2293786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965156-F4E2-43F6-9A2A-995DB05C1435}" type="slidenum">
              <a:rPr lang="en-US" smtClean="0"/>
              <a:t>1</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1775592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Allie Stewart</a:t>
            </a:r>
            <a:endParaRPr lang="en-US"/>
          </a:p>
        </p:txBody>
      </p:sp>
      <p:sp>
        <p:nvSpPr>
          <p:cNvPr id="5" name="Slide Number Placeholder 4"/>
          <p:cNvSpPr>
            <a:spLocks noGrp="1"/>
          </p:cNvSpPr>
          <p:nvPr>
            <p:ph type="sldNum" sz="quarter" idx="11"/>
          </p:nvPr>
        </p:nvSpPr>
        <p:spPr/>
        <p:txBody>
          <a:bodyPr/>
          <a:lstStyle/>
          <a:p>
            <a:fld id="{E9965156-F4E2-43F6-9A2A-995DB05C1435}" type="slidenum">
              <a:rPr lang="en-US" smtClean="0"/>
              <a:t>6</a:t>
            </a:fld>
            <a:endParaRPr lang="en-US"/>
          </a:p>
        </p:txBody>
      </p:sp>
    </p:spTree>
    <p:extLst>
      <p:ext uri="{BB962C8B-B14F-4D97-AF65-F5344CB8AC3E}">
        <p14:creationId xmlns:p14="http://schemas.microsoft.com/office/powerpoint/2010/main" val="678644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BABEA1-E39F-43EC-9352-96B836B0E721}"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
        <p:nvSpPr>
          <p:cNvPr id="6" name="Slide Number Placeholder 5"/>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42CF69-844F-4E45-883B-87F55DE5ED98}"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
        <p:nvSpPr>
          <p:cNvPr id="6" name="Slide Number Placeholder 5"/>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5F53B7-AFEC-48BA-87AE-0B54F1CAA412}"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
        <p:nvSpPr>
          <p:cNvPr id="6" name="Slide Number Placeholder 5"/>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3F447FC6-5301-4AA1-948B-3DE56860395F}"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
        <p:nvSpPr>
          <p:cNvPr id="6" name="Slide Number Placeholder 5"/>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6C54AD-4DDB-457A-9FCD-1BB8EB5F94E5}" type="datetime1">
              <a:rPr lang="en-US" smtClean="0"/>
              <a:t>3/30/2012</a:t>
            </a:fld>
            <a:endParaRPr lang="en-US"/>
          </a:p>
        </p:txBody>
      </p:sp>
      <p:sp>
        <p:nvSpPr>
          <p:cNvPr id="5" name="Footer Placeholder 4"/>
          <p:cNvSpPr>
            <a:spLocks noGrp="1"/>
          </p:cNvSpPr>
          <p:nvPr>
            <p:ph type="ftr" sz="quarter" idx="11"/>
          </p:nvPr>
        </p:nvSpPr>
        <p:spPr/>
        <p:txBody>
          <a:bodyPr/>
          <a:lstStyle/>
          <a:p>
            <a:r>
              <a:rPr lang="en-US" smtClean="0"/>
              <a:t>Allie Stewart</a:t>
            </a:r>
            <a:endParaRPr lang="en-US"/>
          </a:p>
        </p:txBody>
      </p:sp>
      <p:sp>
        <p:nvSpPr>
          <p:cNvPr id="6" name="Slide Number Placeholder 5"/>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6A4249-7A03-4008-9F11-992458D98B25}"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Allie Stewart</a:t>
            </a:r>
            <a:endParaRPr lang="en-US"/>
          </a:p>
        </p:txBody>
      </p:sp>
      <p:sp>
        <p:nvSpPr>
          <p:cNvPr id="7" name="Slide Number Placeholder 6"/>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D21856-DA87-4160-ADA0-21911A7FD7F2}" type="datetime1">
              <a:rPr lang="en-US" smtClean="0"/>
              <a:t>3/30/2012</a:t>
            </a:fld>
            <a:endParaRPr lang="en-US"/>
          </a:p>
        </p:txBody>
      </p:sp>
      <p:sp>
        <p:nvSpPr>
          <p:cNvPr id="8" name="Footer Placeholder 7"/>
          <p:cNvSpPr>
            <a:spLocks noGrp="1"/>
          </p:cNvSpPr>
          <p:nvPr>
            <p:ph type="ftr" sz="quarter" idx="11"/>
          </p:nvPr>
        </p:nvSpPr>
        <p:spPr/>
        <p:txBody>
          <a:bodyPr/>
          <a:lstStyle/>
          <a:p>
            <a:r>
              <a:rPr lang="en-US" smtClean="0"/>
              <a:t>Allie Stewart</a:t>
            </a:r>
            <a:endParaRPr lang="en-US"/>
          </a:p>
        </p:txBody>
      </p:sp>
      <p:sp>
        <p:nvSpPr>
          <p:cNvPr id="9" name="Slide Number Placeholder 8"/>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EECACC-C748-4B90-8E8A-99AB2BE4ACF7}" type="datetime1">
              <a:rPr lang="en-US" smtClean="0"/>
              <a:t>3/30/2012</a:t>
            </a:fld>
            <a:endParaRPr lang="en-US"/>
          </a:p>
        </p:txBody>
      </p:sp>
      <p:sp>
        <p:nvSpPr>
          <p:cNvPr id="4" name="Footer Placeholder 3"/>
          <p:cNvSpPr>
            <a:spLocks noGrp="1"/>
          </p:cNvSpPr>
          <p:nvPr>
            <p:ph type="ftr" sz="quarter" idx="11"/>
          </p:nvPr>
        </p:nvSpPr>
        <p:spPr/>
        <p:txBody>
          <a:bodyPr/>
          <a:lstStyle/>
          <a:p>
            <a:r>
              <a:rPr lang="en-US" smtClean="0"/>
              <a:t>Allie Stewart</a:t>
            </a:r>
            <a:endParaRPr lang="en-US"/>
          </a:p>
        </p:txBody>
      </p:sp>
      <p:sp>
        <p:nvSpPr>
          <p:cNvPr id="5" name="Slide Number Placeholder 4"/>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DC1FC4-6A26-45E3-BA4A-7750AE5C8AE0}" type="datetime1">
              <a:rPr lang="en-US" smtClean="0"/>
              <a:t>3/30/2012</a:t>
            </a:fld>
            <a:endParaRPr lang="en-US"/>
          </a:p>
        </p:txBody>
      </p:sp>
      <p:sp>
        <p:nvSpPr>
          <p:cNvPr id="3" name="Footer Placeholder 2"/>
          <p:cNvSpPr>
            <a:spLocks noGrp="1"/>
          </p:cNvSpPr>
          <p:nvPr>
            <p:ph type="ftr" sz="quarter" idx="11"/>
          </p:nvPr>
        </p:nvSpPr>
        <p:spPr/>
        <p:txBody>
          <a:bodyPr/>
          <a:lstStyle/>
          <a:p>
            <a:r>
              <a:rPr lang="en-US" smtClean="0"/>
              <a:t>Allie Stewart</a:t>
            </a:r>
            <a:endParaRPr lang="en-US"/>
          </a:p>
        </p:txBody>
      </p:sp>
      <p:sp>
        <p:nvSpPr>
          <p:cNvPr id="4" name="Slide Number Placeholder 3"/>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55C2C2-6807-43F9-A3EE-43E0A2833865}"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Allie Stewart</a:t>
            </a:r>
            <a:endParaRPr lang="en-US"/>
          </a:p>
        </p:txBody>
      </p:sp>
      <p:sp>
        <p:nvSpPr>
          <p:cNvPr id="7" name="Slide Number Placeholder 6"/>
          <p:cNvSpPr>
            <a:spLocks noGrp="1"/>
          </p:cNvSpPr>
          <p:nvPr>
            <p:ph type="sldNum" sz="quarter" idx="12"/>
          </p:nvPr>
        </p:nvSpPr>
        <p:spPr/>
        <p:txBody>
          <a:bodyPr/>
          <a:lstStyle/>
          <a:p>
            <a:fld id="{52401A38-CC27-4258-A780-D25B1D7FE9E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F8193-4F52-49E8-8E77-06E64F7DDB47}" type="datetime1">
              <a:rPr lang="en-US" smtClean="0"/>
              <a:t>3/30/2012</a:t>
            </a:fld>
            <a:endParaRPr lang="en-US"/>
          </a:p>
        </p:txBody>
      </p:sp>
      <p:sp>
        <p:nvSpPr>
          <p:cNvPr id="6" name="Footer Placeholder 5"/>
          <p:cNvSpPr>
            <a:spLocks noGrp="1"/>
          </p:cNvSpPr>
          <p:nvPr>
            <p:ph type="ftr" sz="quarter" idx="11"/>
          </p:nvPr>
        </p:nvSpPr>
        <p:spPr/>
        <p:txBody>
          <a:bodyPr/>
          <a:lstStyle/>
          <a:p>
            <a:r>
              <a:rPr lang="en-US" smtClean="0"/>
              <a:t>Allie Stewart</a:t>
            </a:r>
            <a:endParaRPr lang="en-US"/>
          </a:p>
        </p:txBody>
      </p:sp>
      <p:sp>
        <p:nvSpPr>
          <p:cNvPr id="7" name="Slide Number Placeholder 6"/>
          <p:cNvSpPr>
            <a:spLocks noGrp="1"/>
          </p:cNvSpPr>
          <p:nvPr>
            <p:ph type="sldNum" sz="quarter" idx="12"/>
          </p:nvPr>
        </p:nvSpPr>
        <p:spPr/>
        <p:txBody>
          <a:bodyPr/>
          <a:lstStyle/>
          <a:p>
            <a:fld id="{52401A38-CC27-4258-A780-D25B1D7FE9EA}"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CF8062D3-39D7-40C1-856C-FF5514E0DA28}" type="datetime1">
              <a:rPr lang="en-US" smtClean="0"/>
              <a:t>3/30/2012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r>
              <a:rPr lang="en-US" smtClean="0"/>
              <a:t>Allie Stewart</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2401A38-CC27-4258-A780-D25B1D7FE9EA}"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sldNum="0" hdr="0" dt="0"/>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loc.gov/pictures/item/96522378/resource/cph.3a19159/?sid=0e69211a22d7c8ec929f33c725434263"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rot="1275820">
            <a:off x="2135594" y="642041"/>
            <a:ext cx="7772400" cy="1470025"/>
          </a:xfrm>
        </p:spPr>
        <p:txBody>
          <a:bodyPr>
            <a:normAutofit/>
          </a:bodyPr>
          <a:lstStyle/>
          <a:p>
            <a:r>
              <a:rPr lang="en-US" sz="3200" dirty="0" smtClean="0">
                <a:latin typeface="Comic Sans MS" pitchFamily="66" charset="0"/>
              </a:rPr>
              <a:t>Constitution Of The Bill Of Rights</a:t>
            </a:r>
            <a:endParaRPr lang="en-US" sz="3200" dirty="0">
              <a:latin typeface="Comic Sans MS" pitchFamily="66" charset="0"/>
            </a:endParaRPr>
          </a:p>
        </p:txBody>
      </p:sp>
      <p:sp>
        <p:nvSpPr>
          <p:cNvPr id="7" name="Subtitle 6"/>
          <p:cNvSpPr>
            <a:spLocks noGrp="1"/>
          </p:cNvSpPr>
          <p:nvPr>
            <p:ph type="subTitle" idx="1"/>
          </p:nvPr>
        </p:nvSpPr>
        <p:spPr>
          <a:xfrm>
            <a:off x="2259842" y="4876800"/>
            <a:ext cx="6400800" cy="1752600"/>
          </a:xfrm>
        </p:spPr>
        <p:txBody>
          <a:bodyPr>
            <a:normAutofit/>
          </a:bodyPr>
          <a:lstStyle/>
          <a:p>
            <a:r>
              <a:rPr lang="en-US" sz="2000" dirty="0" smtClean="0">
                <a:solidFill>
                  <a:schemeClr val="tx1"/>
                </a:solidFill>
                <a:latin typeface="Comic Sans MS" pitchFamily="66" charset="0"/>
              </a:rPr>
              <a:t>By: Allie Stewart</a:t>
            </a:r>
          </a:p>
          <a:p>
            <a:r>
              <a:rPr lang="en-US" sz="2000" dirty="0" smtClean="0">
                <a:solidFill>
                  <a:schemeClr val="tx1"/>
                </a:solidFill>
                <a:latin typeface="Comic Sans MS" pitchFamily="66" charset="0"/>
              </a:rPr>
              <a:t>March 19</a:t>
            </a:r>
            <a:r>
              <a:rPr lang="en-US" sz="2000" baseline="30000" dirty="0" smtClean="0">
                <a:solidFill>
                  <a:schemeClr val="tx1"/>
                </a:solidFill>
                <a:latin typeface="Comic Sans MS" pitchFamily="66" charset="0"/>
              </a:rPr>
              <a:t>th</a:t>
            </a:r>
            <a:r>
              <a:rPr lang="en-US" sz="2000" dirty="0" smtClean="0">
                <a:solidFill>
                  <a:schemeClr val="tx1"/>
                </a:solidFill>
                <a:latin typeface="Comic Sans MS" pitchFamily="66" charset="0"/>
              </a:rPr>
              <a:t>, 2012</a:t>
            </a:r>
          </a:p>
          <a:p>
            <a:r>
              <a:rPr lang="en-US" sz="2000" dirty="0" smtClean="0">
                <a:solidFill>
                  <a:schemeClr val="tx1"/>
                </a:solidFill>
                <a:latin typeface="Comic Sans MS" pitchFamily="66" charset="0"/>
              </a:rPr>
              <a:t>Gr. 8 – B236</a:t>
            </a:r>
          </a:p>
          <a:p>
            <a:r>
              <a:rPr lang="en-US" sz="2000" dirty="0" smtClean="0">
                <a:solidFill>
                  <a:schemeClr val="tx1"/>
                </a:solidFill>
                <a:latin typeface="Comic Sans MS" pitchFamily="66" charset="0"/>
              </a:rPr>
              <a:t>Computer Enrichment </a:t>
            </a:r>
            <a:endParaRPr lang="en-US" sz="2000" dirty="0">
              <a:solidFill>
                <a:schemeClr val="tx1"/>
              </a:solidFill>
              <a:latin typeface="Comic Sans MS" pitchFamily="66" charset="0"/>
            </a:endParaRPr>
          </a:p>
        </p:txBody>
      </p:sp>
      <p:pic>
        <p:nvPicPr>
          <p:cNvPr id="1026" name="Picture 2" descr="C:\Documents and Settings\115924\Local Settings\Temporary Internet Files\Content.IE5\0RO0GYZW\MP90034177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114606">
            <a:off x="2613126" y="2017304"/>
            <a:ext cx="3735419" cy="2664599"/>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mtClean="0"/>
              <a:t>Allie Stewart</a:t>
            </a:r>
            <a:endParaRPr lang="en-US"/>
          </a:p>
        </p:txBody>
      </p:sp>
    </p:spTree>
    <p:custDataLst>
      <p:tags r:id="rId1"/>
    </p:custDataLst>
    <p:extLst>
      <p:ext uri="{BB962C8B-B14F-4D97-AF65-F5344CB8AC3E}">
        <p14:creationId xmlns:p14="http://schemas.microsoft.com/office/powerpoint/2010/main" val="3957633910"/>
      </p:ext>
    </p:extLst>
  </p:cSld>
  <p:clrMapOvr>
    <a:masterClrMapping/>
  </p:clrMapOvr>
  <mc:AlternateContent xmlns:mc="http://schemas.openxmlformats.org/markup-compatibility/2006" xmlns:p14="http://schemas.microsoft.com/office/powerpoint/2010/main">
    <mc:Choice Requires="p14">
      <p:transition spd="slow" p14:dur="4000" advTm="5169">
        <p14:vortex dir="r"/>
      </p:transition>
    </mc:Choice>
    <mc:Fallback xmlns="">
      <p:transition spd="slow" advTm="51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par>
                                <p:cTn id="21" presetID="4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ppt_w</p:attrName>
                                        </p:attrNameLst>
                                      </p:cBhvr>
                                      <p:tavLst>
                                        <p:tav tm="0" fmla="#ppt_w*sin(2.5*pi*$)">
                                          <p:val>
                                            <p:fltVal val="0"/>
                                          </p:val>
                                        </p:tav>
                                        <p:tav tm="100000">
                                          <p:val>
                                            <p:fltVal val="1"/>
                                          </p:val>
                                        </p:tav>
                                      </p:tavLst>
                                    </p:anim>
                                    <p:anim calcmode="lin" valueType="num">
                                      <p:cBhvr>
                                        <p:cTn id="25"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5486400" cy="556762"/>
          </a:xfrm>
        </p:spPr>
        <p:txBody>
          <a:bodyPr/>
          <a:lstStyle/>
          <a:p>
            <a:r>
              <a:rPr lang="en-US" sz="2400" dirty="0" smtClean="0">
                <a:latin typeface="Comic Sans MS" pitchFamily="66" charset="0"/>
              </a:rPr>
              <a:t>Rule of Construction of Constitution </a:t>
            </a:r>
            <a:endParaRPr lang="en-US" sz="2400" dirty="0">
              <a:latin typeface="Comic Sans MS" pitchFamily="66" charset="0"/>
            </a:endParaRPr>
          </a:p>
        </p:txBody>
      </p:sp>
      <p:sp>
        <p:nvSpPr>
          <p:cNvPr id="3" name="Subtitle 2"/>
          <p:cNvSpPr>
            <a:spLocks noGrp="1"/>
          </p:cNvSpPr>
          <p:nvPr>
            <p:ph type="subTitle" idx="1"/>
          </p:nvPr>
        </p:nvSpPr>
        <p:spPr>
          <a:xfrm>
            <a:off x="990600" y="4572000"/>
            <a:ext cx="7117180" cy="861420"/>
          </a:xfrm>
        </p:spPr>
        <p:txBody>
          <a:bodyPr>
            <a:normAutofit lnSpcReduction="10000"/>
          </a:bodyPr>
          <a:lstStyle/>
          <a:p>
            <a:r>
              <a:rPr lang="en-US" sz="1700" dirty="0" smtClean="0">
                <a:solidFill>
                  <a:schemeClr val="tx1"/>
                </a:solidFill>
                <a:latin typeface="Comic Sans MS" pitchFamily="66" charset="0"/>
              </a:rPr>
              <a:t>This right shows that you have other rights far behind just the Bill of Rights. If you are doing something that is not listed on the Bill of Rights does not mean you are doing anything wrong. </a:t>
            </a:r>
            <a:endParaRPr lang="en-US" sz="1700" dirty="0">
              <a:solidFill>
                <a:schemeClr val="tx1"/>
              </a:solidFill>
              <a:latin typeface="Comic Sans MS" pitchFamily="66" charset="0"/>
            </a:endParaRPr>
          </a:p>
        </p:txBody>
      </p:sp>
      <p:sp>
        <p:nvSpPr>
          <p:cNvPr id="5" name="TextBox 4"/>
          <p:cNvSpPr txBox="1"/>
          <p:nvPr/>
        </p:nvSpPr>
        <p:spPr>
          <a:xfrm>
            <a:off x="914400" y="5562600"/>
            <a:ext cx="6934200" cy="584775"/>
          </a:xfrm>
          <a:prstGeom prst="rect">
            <a:avLst/>
          </a:prstGeom>
          <a:noFill/>
        </p:spPr>
        <p:txBody>
          <a:bodyPr wrap="square" rtlCol="0">
            <a:spAutoFit/>
          </a:bodyPr>
          <a:lstStyle/>
          <a:p>
            <a:r>
              <a:rPr lang="en-US" sz="1600" b="1" dirty="0" smtClean="0">
                <a:latin typeface="Comic Sans MS" pitchFamily="66" charset="0"/>
              </a:rPr>
              <a:t>Example: Not everything you are allowed to do it listed in the Bill of Rights.</a:t>
            </a:r>
            <a:endParaRPr lang="en-US" sz="1600" b="1" dirty="0">
              <a:latin typeface="Comic Sans MS" pitchFamily="66" charset="0"/>
            </a:endParaRPr>
          </a:p>
        </p:txBody>
      </p:sp>
      <p:pic>
        <p:nvPicPr>
          <p:cNvPr id="1026" name="Picture 2" descr="http://www.corliss-lamont.org/tbor.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85394">
            <a:off x="595271" y="638481"/>
            <a:ext cx="2839852" cy="37333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962400" y="1905000"/>
            <a:ext cx="4572000" cy="1200329"/>
          </a:xfrm>
          <a:prstGeom prst="rect">
            <a:avLst/>
          </a:prstGeom>
        </p:spPr>
        <p:txBody>
          <a:bodyPr>
            <a:spAutoFit/>
          </a:bodyPr>
          <a:lstStyle/>
          <a:p>
            <a:r>
              <a:rPr lang="en-CA" dirty="0">
                <a:latin typeface="Comic Sans MS" pitchFamily="66" charset="0"/>
              </a:rPr>
              <a:t>The enumeration in the Constitution, of certain rights, shall not be construed to deny or disparage others retained by the people. </a:t>
            </a:r>
            <a:endParaRPr lang="en-US"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4132802762"/>
      </p:ext>
    </p:extLst>
  </p:cSld>
  <p:clrMapOvr>
    <a:masterClrMapping/>
  </p:clrMapOvr>
  <mc:AlternateContent xmlns:mc="http://schemas.openxmlformats.org/markup-compatibility/2006" xmlns:p14="http://schemas.microsoft.com/office/powerpoint/2010/main">
    <mc:Choice Requires="p14">
      <p:transition spd="slow" p14:dur="3000" advTm="6009">
        <p14:shred/>
      </p:transition>
    </mc:Choice>
    <mc:Fallback xmlns="">
      <p:transition spd="slow" advTm="60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5"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anim calcmode="lin" valueType="num">
                                      <p:cBhvr>
                                        <p:cTn id="19" dur="2000" fill="hold"/>
                                        <p:tgtEl>
                                          <p:spTgt spid="4"/>
                                        </p:tgtEl>
                                        <p:attrNameLst>
                                          <p:attrName>ppt_w</p:attrName>
                                        </p:attrNameLst>
                                      </p:cBhvr>
                                      <p:tavLst>
                                        <p:tav tm="0" fmla="#ppt_w*sin(2.5*pi*$)">
                                          <p:val>
                                            <p:fltVal val="0"/>
                                          </p:val>
                                        </p:tav>
                                        <p:tav tm="100000">
                                          <p:val>
                                            <p:fltVal val="1"/>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6019800" cy="556762"/>
          </a:xfrm>
        </p:spPr>
        <p:txBody>
          <a:bodyPr/>
          <a:lstStyle/>
          <a:p>
            <a:r>
              <a:rPr lang="en-US" sz="2400" dirty="0" smtClean="0">
                <a:latin typeface="Comic Sans MS" pitchFamily="66" charset="0"/>
              </a:rPr>
              <a:t>Rights of the States under Constitution </a:t>
            </a:r>
            <a:endParaRPr lang="en-US" sz="2400" dirty="0">
              <a:latin typeface="Comic Sans MS" pitchFamily="66" charset="0"/>
            </a:endParaRPr>
          </a:p>
        </p:txBody>
      </p:sp>
      <p:sp>
        <p:nvSpPr>
          <p:cNvPr id="3" name="Subtitle 2"/>
          <p:cNvSpPr>
            <a:spLocks noGrp="1"/>
          </p:cNvSpPr>
          <p:nvPr>
            <p:ph type="subTitle" idx="1"/>
          </p:nvPr>
        </p:nvSpPr>
        <p:spPr>
          <a:xfrm>
            <a:off x="854216" y="4038600"/>
            <a:ext cx="7288422" cy="1143000"/>
          </a:xfrm>
        </p:spPr>
        <p:txBody>
          <a:bodyPr>
            <a:normAutofit/>
          </a:bodyPr>
          <a:lstStyle/>
          <a:p>
            <a:r>
              <a:rPr lang="en-US" sz="1700" dirty="0" smtClean="0">
                <a:solidFill>
                  <a:schemeClr val="tx1"/>
                </a:solidFill>
                <a:latin typeface="Comic Sans MS" pitchFamily="66" charset="0"/>
              </a:rPr>
              <a:t>This right shows that things that are done outside of the Bill of Rights  that are done are to be decided upon the states and congress.  Things that you think are right can be deiced upon the people. The choice is mostly up to you and the people. </a:t>
            </a:r>
            <a:endParaRPr lang="en-US" sz="1700" dirty="0">
              <a:solidFill>
                <a:schemeClr val="tx1"/>
              </a:solidFill>
              <a:latin typeface="Comic Sans MS" pitchFamily="66" charset="0"/>
            </a:endParaRPr>
          </a:p>
        </p:txBody>
      </p:sp>
      <p:sp>
        <p:nvSpPr>
          <p:cNvPr id="4" name="TextBox 3"/>
          <p:cNvSpPr txBox="1"/>
          <p:nvPr/>
        </p:nvSpPr>
        <p:spPr>
          <a:xfrm>
            <a:off x="456807" y="5486400"/>
            <a:ext cx="8382000" cy="584775"/>
          </a:xfrm>
          <a:prstGeom prst="rect">
            <a:avLst/>
          </a:prstGeom>
          <a:noFill/>
        </p:spPr>
        <p:txBody>
          <a:bodyPr wrap="square" rtlCol="0">
            <a:spAutoFit/>
          </a:bodyPr>
          <a:lstStyle/>
          <a:p>
            <a:r>
              <a:rPr lang="en-US" sz="1600" b="1" dirty="0" smtClean="0">
                <a:latin typeface="Comic Sans MS" pitchFamily="66" charset="0"/>
              </a:rPr>
              <a:t>Example: If you think that something should be done it is your choice and the peoples. </a:t>
            </a:r>
            <a:endParaRPr lang="en-US" sz="1600" b="1" dirty="0">
              <a:latin typeface="Comic Sans MS" pitchFamily="66" charset="0"/>
            </a:endParaRPr>
          </a:p>
        </p:txBody>
      </p:sp>
      <p:pic>
        <p:nvPicPr>
          <p:cNvPr id="2050" name="Picture 2" descr="http://www.damchicago.com/bill-of-rights-3.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46626">
            <a:off x="427804" y="1295516"/>
            <a:ext cx="3947618" cy="213148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
          <p:cNvSpPr>
            <a:spLocks noChangeArrowheads="1"/>
          </p:cNvSpPr>
          <p:nvPr/>
        </p:nvSpPr>
        <p:spPr bwMode="auto">
          <a:xfrm>
            <a:off x="1952625" y="32369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r>
            <a:br>
              <a:rPr kumimoji="0" lang="en-US" sz="1800" b="0" i="0" u="none" strike="noStrike" cap="none" normalizeH="0" baseline="0" smtClean="0">
                <a:ln>
                  <a:noFill/>
                </a:ln>
                <a:solidFill>
                  <a:schemeClr val="tx1"/>
                </a:solidFill>
                <a:effectLst/>
                <a:latin typeface="Arial" charset="0"/>
                <a:cs typeface="Arial" charset="0"/>
              </a:rPr>
            </a:br>
            <a:r>
              <a:rPr kumimoji="0" lang="en-US" sz="1800" b="0" i="0" u="none" strike="noStrike" cap="none" normalizeH="0" baseline="0" smtClean="0">
                <a:ln>
                  <a:noFill/>
                </a:ln>
                <a:solidFill>
                  <a:schemeClr val="tx1"/>
                </a:solidFill>
                <a:effectLst/>
                <a:latin typeface="Arial" charset="0"/>
                <a:cs typeface="Arial" charset="0"/>
              </a:rPr>
              <a:t/>
            </a:r>
            <a:br>
              <a:rPr kumimoji="0" lang="en-US" sz="1800" b="0" i="0" u="none" strike="noStrike" cap="none" normalizeH="0" baseline="0" smtClean="0">
                <a:ln>
                  <a:noFill/>
                </a:ln>
                <a:solidFill>
                  <a:schemeClr val="tx1"/>
                </a:solidFill>
                <a:effectLst/>
                <a:latin typeface="Arial" charset="0"/>
                <a:cs typeface="Arial" charset="0"/>
              </a:rPr>
            </a:br>
            <a:r>
              <a:rPr kumimoji="0" lang="en-US" sz="1800" b="0" i="0" u="none" strike="noStrike" cap="none" normalizeH="0" baseline="0" smtClean="0">
                <a:ln>
                  <a:noFill/>
                </a:ln>
                <a:solidFill>
                  <a:schemeClr val="tx1"/>
                </a:solidFill>
                <a:effectLst/>
                <a:latin typeface="Arial" charset="0"/>
                <a:cs typeface="Arial" charset="0"/>
              </a:rPr>
              <a:t/>
            </a:r>
            <a:br>
              <a:rPr kumimoji="0" lang="en-US" sz="1800" b="0" i="0" u="none" strike="noStrike" cap="none" normalizeH="0" baseline="0" smtClean="0">
                <a:ln>
                  <a:noFill/>
                </a:ln>
                <a:solidFill>
                  <a:schemeClr val="tx1"/>
                </a:solidFill>
                <a:effectLst/>
                <a:latin typeface="Arial" charset="0"/>
                <a:cs typeface="Arial" charset="0"/>
              </a:rPr>
            </a:b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a:xfrm>
            <a:off x="4498427" y="1219200"/>
            <a:ext cx="4572000" cy="1477328"/>
          </a:xfrm>
          <a:prstGeom prst="rect">
            <a:avLst/>
          </a:prstGeom>
        </p:spPr>
        <p:txBody>
          <a:bodyPr>
            <a:spAutoFit/>
          </a:bodyPr>
          <a:lstStyle/>
          <a:p>
            <a:r>
              <a:rPr lang="en-CA" dirty="0">
                <a:latin typeface="Comic Sans MS" pitchFamily="66" charset="0"/>
              </a:rPr>
              <a:t>The powers not delegated to the United States by the Constitution, nor prohibited by it to the States, are reserved to the States respectively, or to the people.</a:t>
            </a:r>
            <a:endParaRPr lang="en-US" dirty="0">
              <a:latin typeface="Comic Sans MS" pitchFamily="66" charset="0"/>
            </a:endParaRPr>
          </a:p>
        </p:txBody>
      </p:sp>
      <p:sp>
        <p:nvSpPr>
          <p:cNvPr id="5" name="Footer Placeholder 4"/>
          <p:cNvSpPr>
            <a:spLocks noGrp="1"/>
          </p:cNvSpPr>
          <p:nvPr>
            <p:ph type="ftr" sz="quarter" idx="11"/>
          </p:nvPr>
        </p:nvSpPr>
        <p:spPr/>
        <p:txBody>
          <a:bodyPr/>
          <a:lstStyle/>
          <a:p>
            <a:r>
              <a:rPr lang="en-US" dirty="0" smtClean="0"/>
              <a:t>Allie Stewart</a:t>
            </a:r>
            <a:endParaRPr lang="en-US" dirty="0"/>
          </a:p>
        </p:txBody>
      </p:sp>
    </p:spTree>
    <p:extLst>
      <p:ext uri="{BB962C8B-B14F-4D97-AF65-F5344CB8AC3E}">
        <p14:creationId xmlns:p14="http://schemas.microsoft.com/office/powerpoint/2010/main" val="246991222"/>
      </p:ext>
    </p:extLst>
  </p:cSld>
  <p:clrMapOvr>
    <a:masterClrMapping/>
  </p:clrMapOvr>
  <mc:AlternateContent xmlns:mc="http://schemas.openxmlformats.org/markup-compatibility/2006" xmlns:p14="http://schemas.microsoft.com/office/powerpoint/2010/main">
    <mc:Choice Requires="p14">
      <p:transition spd="slow" p14:dur="4400" advTm="6164">
        <p14:honeycomb/>
      </p:transition>
    </mc:Choice>
    <mc:Fallback xmlns="">
      <p:transition spd="slow" advTm="61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5"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anim calcmode="lin" valueType="num">
                                      <p:cBhvr>
                                        <p:cTn id="16" dur="2000" fill="hold"/>
                                        <p:tgtEl>
                                          <p:spTgt spid="7"/>
                                        </p:tgtEl>
                                        <p:attrNameLst>
                                          <p:attrName>ppt_w</p:attrName>
                                        </p:attrNameLst>
                                      </p:cBhvr>
                                      <p:tavLst>
                                        <p:tav tm="0" fmla="#ppt_w*sin(2.5*pi*$)">
                                          <p:val>
                                            <p:fltVal val="0"/>
                                          </p:val>
                                        </p:tav>
                                        <p:tav tm="100000">
                                          <p:val>
                                            <p:fltVal val="1"/>
                                          </p:val>
                                        </p:tav>
                                      </p:tavLst>
                                    </p:anim>
                                    <p:anim calcmode="lin" valueType="num">
                                      <p:cBhvr>
                                        <p:cTn id="17" dur="2000" fill="hold"/>
                                        <p:tgtEl>
                                          <p:spTgt spid="7"/>
                                        </p:tgtEl>
                                        <p:attrNameLst>
                                          <p:attrName>ppt_h</p:attrName>
                                        </p:attrNameLst>
                                      </p:cBhvr>
                                      <p:tavLst>
                                        <p:tav tm="0">
                                          <p:val>
                                            <p:strVal val="#ppt_h"/>
                                          </p:val>
                                        </p:tav>
                                        <p:tav tm="100000">
                                          <p:val>
                                            <p:strVal val="#ppt_h"/>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randombar(horizontal)">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895600" y="381000"/>
            <a:ext cx="3048000" cy="555625"/>
          </a:xfrm>
        </p:spPr>
        <p:txBody>
          <a:bodyPr/>
          <a:lstStyle/>
          <a:p>
            <a:r>
              <a:rPr lang="en-US" sz="2400" dirty="0" smtClean="0">
                <a:latin typeface="Comic Sans MS" pitchFamily="66" charset="0"/>
              </a:rPr>
              <a:t>The Bill of Rights</a:t>
            </a:r>
            <a:endParaRPr lang="en-US" sz="2400" dirty="0">
              <a:latin typeface="Comic Sans MS" pitchFamily="66" charset="0"/>
            </a:endParaRPr>
          </a:p>
        </p:txBody>
      </p:sp>
      <p:sp>
        <p:nvSpPr>
          <p:cNvPr id="5" name="Subtitle 4"/>
          <p:cNvSpPr>
            <a:spLocks noGrp="1"/>
          </p:cNvSpPr>
          <p:nvPr>
            <p:ph type="subTitle" idx="1"/>
          </p:nvPr>
        </p:nvSpPr>
        <p:spPr>
          <a:xfrm>
            <a:off x="609600" y="1600200"/>
            <a:ext cx="7955380" cy="2156820"/>
          </a:xfrm>
        </p:spPr>
        <p:txBody>
          <a:bodyPr>
            <a:normAutofit/>
          </a:bodyPr>
          <a:lstStyle/>
          <a:p>
            <a:r>
              <a:rPr lang="en-US" sz="1700" dirty="0" smtClean="0">
                <a:solidFill>
                  <a:schemeClr val="tx1"/>
                </a:solidFill>
                <a:latin typeface="Comic Sans MS" pitchFamily="66" charset="0"/>
              </a:rPr>
              <a:t>The Bill of Rights is so important because with out we wouldn’t know all the rights that we have with our government. One thing you should know about the Bill of Rights is that just because everything is not stated in here that you can do doesn’t mean you can not fight for what you think is right. In this slide show I have listed only the first ten amendments , there are so many more. I hope this gave and taught you more about the Bill of Rights.</a:t>
            </a:r>
            <a:endParaRPr lang="en-US" sz="1700" dirty="0">
              <a:solidFill>
                <a:schemeClr val="tx1"/>
              </a:solidFill>
              <a:latin typeface="Comic Sans MS" pitchFamily="66" charset="0"/>
            </a:endParaRPr>
          </a:p>
        </p:txBody>
      </p:sp>
      <p:sp>
        <p:nvSpPr>
          <p:cNvPr id="2" name="Footer Placeholder 1"/>
          <p:cNvSpPr>
            <a:spLocks noGrp="1"/>
          </p:cNvSpPr>
          <p:nvPr>
            <p:ph type="ftr" sz="quarter" idx="11"/>
          </p:nvPr>
        </p:nvSpPr>
        <p:spPr/>
        <p:txBody>
          <a:bodyPr/>
          <a:lstStyle/>
          <a:p>
            <a:r>
              <a:rPr lang="en-US" smtClean="0"/>
              <a:t>Allie Stewart</a:t>
            </a:r>
            <a:endParaRPr lang="en-US"/>
          </a:p>
        </p:txBody>
      </p:sp>
      <p:pic>
        <p:nvPicPr>
          <p:cNvPr id="1026" name="Picture 2" descr="http://www.jesus-is-savior.com/Miscellaneous/billofrigh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581400"/>
            <a:ext cx="3352800" cy="2843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893079"/>
      </p:ext>
    </p:extLst>
  </p:cSld>
  <p:clrMapOvr>
    <a:masterClrMapping/>
  </p:clrMapOvr>
  <mc:AlternateContent xmlns:mc="http://schemas.openxmlformats.org/markup-compatibility/2006" xmlns:p14="http://schemas.microsoft.com/office/powerpoint/2010/main">
    <mc:Choice Requires="p14">
      <p:transition spd="slow" p14:dur="2000" advTm="6077"/>
    </mc:Choice>
    <mc:Fallback xmlns="">
      <p:transition spd="slow" advTm="60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par>
                                <p:cTn id="8" presetID="26"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80">
                                          <p:stCondLst>
                                            <p:cond delay="0"/>
                                          </p:stCondLst>
                                        </p:cTn>
                                        <p:tgtEl>
                                          <p:spTgt spid="4"/>
                                        </p:tgtEl>
                                      </p:cBhvr>
                                    </p:animEffect>
                                    <p:anim calcmode="lin" valueType="num">
                                      <p:cBhvr>
                                        <p:cTn id="11"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6" dur="26">
                                          <p:stCondLst>
                                            <p:cond delay="650"/>
                                          </p:stCondLst>
                                        </p:cTn>
                                        <p:tgtEl>
                                          <p:spTgt spid="4"/>
                                        </p:tgtEl>
                                      </p:cBhvr>
                                      <p:to x="100000" y="60000"/>
                                    </p:animScale>
                                    <p:animScale>
                                      <p:cBhvr>
                                        <p:cTn id="17" dur="166" decel="50000">
                                          <p:stCondLst>
                                            <p:cond delay="676"/>
                                          </p:stCondLst>
                                        </p:cTn>
                                        <p:tgtEl>
                                          <p:spTgt spid="4"/>
                                        </p:tgtEl>
                                      </p:cBhvr>
                                      <p:to x="100000" y="100000"/>
                                    </p:animScale>
                                    <p:animScale>
                                      <p:cBhvr>
                                        <p:cTn id="18" dur="26">
                                          <p:stCondLst>
                                            <p:cond delay="1312"/>
                                          </p:stCondLst>
                                        </p:cTn>
                                        <p:tgtEl>
                                          <p:spTgt spid="4"/>
                                        </p:tgtEl>
                                      </p:cBhvr>
                                      <p:to x="100000" y="80000"/>
                                    </p:animScale>
                                    <p:animScale>
                                      <p:cBhvr>
                                        <p:cTn id="19" dur="166" decel="50000">
                                          <p:stCondLst>
                                            <p:cond delay="1338"/>
                                          </p:stCondLst>
                                        </p:cTn>
                                        <p:tgtEl>
                                          <p:spTgt spid="4"/>
                                        </p:tgtEl>
                                      </p:cBhvr>
                                      <p:to x="100000" y="100000"/>
                                    </p:animScale>
                                    <p:animScale>
                                      <p:cBhvr>
                                        <p:cTn id="20" dur="26">
                                          <p:stCondLst>
                                            <p:cond delay="1642"/>
                                          </p:stCondLst>
                                        </p:cTn>
                                        <p:tgtEl>
                                          <p:spTgt spid="4"/>
                                        </p:tgtEl>
                                      </p:cBhvr>
                                      <p:to x="100000" y="90000"/>
                                    </p:animScale>
                                    <p:animScale>
                                      <p:cBhvr>
                                        <p:cTn id="21" dur="166" decel="50000">
                                          <p:stCondLst>
                                            <p:cond delay="1668"/>
                                          </p:stCondLst>
                                        </p:cTn>
                                        <p:tgtEl>
                                          <p:spTgt spid="4"/>
                                        </p:tgtEl>
                                      </p:cBhvr>
                                      <p:to x="100000" y="100000"/>
                                    </p:animScale>
                                    <p:animScale>
                                      <p:cBhvr>
                                        <p:cTn id="22" dur="26">
                                          <p:stCondLst>
                                            <p:cond delay="1808"/>
                                          </p:stCondLst>
                                        </p:cTn>
                                        <p:tgtEl>
                                          <p:spTgt spid="4"/>
                                        </p:tgtEl>
                                      </p:cBhvr>
                                      <p:to x="100000" y="95000"/>
                                    </p:animScale>
                                    <p:animScale>
                                      <p:cBhvr>
                                        <p:cTn id="23" dur="166" decel="50000">
                                          <p:stCondLst>
                                            <p:cond delay="1834"/>
                                          </p:stCondLst>
                                        </p:cTn>
                                        <p:tgtEl>
                                          <p:spTgt spid="4"/>
                                        </p:tgtEl>
                                      </p:cBhvr>
                                      <p:to x="100000" y="100000"/>
                                    </p:animScale>
                                  </p:childTnLst>
                                </p:cTn>
                              </p:par>
                              <p:par>
                                <p:cTn id="24" presetID="45"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2000"/>
                                        <p:tgtEl>
                                          <p:spTgt spid="5">
                                            <p:txEl>
                                              <p:pRg st="0" end="0"/>
                                            </p:txEl>
                                          </p:spTgt>
                                        </p:tgtEl>
                                      </p:cBhvr>
                                    </p:animEffect>
                                    <p:anim calcmode="lin" valueType="num">
                                      <p:cBhvr>
                                        <p:cTn id="27"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28"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830997"/>
            <a:ext cx="4572000" cy="923330"/>
          </a:xfrm>
          <a:prstGeom prst="rect">
            <a:avLst/>
          </a:prstGeom>
        </p:spPr>
        <p:txBody>
          <a:bodyPr>
            <a:spAutoFit/>
          </a:bodyPr>
          <a:lstStyle/>
          <a:p>
            <a:r>
              <a:rPr lang="en-US" dirty="0"/>
              <a:t>http://www.historyforkids.org/learn/northamerica/after1500/government/billofrights.htm</a:t>
            </a:r>
          </a:p>
        </p:txBody>
      </p:sp>
      <p:sp>
        <p:nvSpPr>
          <p:cNvPr id="3" name="Rectangle 2"/>
          <p:cNvSpPr/>
          <p:nvPr/>
        </p:nvSpPr>
        <p:spPr>
          <a:xfrm>
            <a:off x="1752600" y="1919111"/>
            <a:ext cx="4572000" cy="646331"/>
          </a:xfrm>
          <a:prstGeom prst="rect">
            <a:avLst/>
          </a:prstGeom>
        </p:spPr>
        <p:txBody>
          <a:bodyPr>
            <a:spAutoFit/>
          </a:bodyPr>
          <a:lstStyle/>
          <a:p>
            <a:r>
              <a:rPr lang="en-US" dirty="0"/>
              <a:t>http://www.ratical.org/co-globalize/BillOfRights.html</a:t>
            </a:r>
          </a:p>
        </p:txBody>
      </p:sp>
      <p:sp>
        <p:nvSpPr>
          <p:cNvPr id="4" name="TextBox 3"/>
          <p:cNvSpPr txBox="1"/>
          <p:nvPr/>
        </p:nvSpPr>
        <p:spPr>
          <a:xfrm>
            <a:off x="3032078" y="0"/>
            <a:ext cx="2438400" cy="830997"/>
          </a:xfrm>
          <a:prstGeom prst="rect">
            <a:avLst/>
          </a:prstGeom>
          <a:noFill/>
        </p:spPr>
        <p:txBody>
          <a:bodyPr wrap="square" rtlCol="0">
            <a:spAutoFit/>
          </a:bodyPr>
          <a:lstStyle/>
          <a:p>
            <a:r>
              <a:rPr lang="en-US" sz="2400" dirty="0" smtClean="0">
                <a:latin typeface="Comic Sans MS" pitchFamily="66" charset="0"/>
              </a:rPr>
              <a:t>                       References  </a:t>
            </a:r>
            <a:endParaRPr lang="en-US" sz="2400" dirty="0">
              <a:latin typeface="Comic Sans MS" pitchFamily="66" charset="0"/>
            </a:endParaRPr>
          </a:p>
        </p:txBody>
      </p:sp>
      <p:sp>
        <p:nvSpPr>
          <p:cNvPr id="5" name="Rectangle 4"/>
          <p:cNvSpPr/>
          <p:nvPr/>
        </p:nvSpPr>
        <p:spPr>
          <a:xfrm>
            <a:off x="1699147" y="2706469"/>
            <a:ext cx="4572000" cy="646331"/>
          </a:xfrm>
          <a:prstGeom prst="rect">
            <a:avLst/>
          </a:prstGeom>
        </p:spPr>
        <p:txBody>
          <a:bodyPr>
            <a:spAutoFit/>
          </a:bodyPr>
          <a:lstStyle/>
          <a:p>
            <a:r>
              <a:rPr lang="en-US" dirty="0"/>
              <a:t>http://www.loc.gov/rr/program/bib/ourdocs/billofrights.html</a:t>
            </a: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2321076464"/>
      </p:ext>
    </p:extLst>
  </p:cSld>
  <p:clrMapOvr>
    <a:masterClrMapping/>
  </p:clrMapOvr>
  <mc:AlternateContent xmlns:mc="http://schemas.openxmlformats.org/markup-compatibility/2006" xmlns:p14="http://schemas.microsoft.com/office/powerpoint/2010/main">
    <mc:Choice Requires="p14">
      <p:transition spd="slow" p14:dur="2000" advTm="1208"/>
    </mc:Choice>
    <mc:Fallback xmlns="">
      <p:transition spd="slow" advTm="1208"/>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914400" y="76200"/>
            <a:ext cx="7117180" cy="631825"/>
          </a:xfrm>
        </p:spPr>
        <p:txBody>
          <a:bodyPr/>
          <a:lstStyle/>
          <a:p>
            <a:r>
              <a:rPr lang="en-US" sz="2400" dirty="0" smtClean="0">
                <a:latin typeface="Comic Sans MS" pitchFamily="66" charset="0"/>
              </a:rPr>
              <a:t>Freedom of Speech, Press, Religion, and Petition </a:t>
            </a:r>
            <a:endParaRPr lang="en-US" sz="2400" dirty="0">
              <a:latin typeface="Comic Sans MS" pitchFamily="66" charset="0"/>
            </a:endParaRPr>
          </a:p>
        </p:txBody>
      </p:sp>
      <p:sp>
        <p:nvSpPr>
          <p:cNvPr id="6" name="Subtitle 5"/>
          <p:cNvSpPr>
            <a:spLocks noGrp="1"/>
          </p:cNvSpPr>
          <p:nvPr>
            <p:ph type="subTitle" idx="1"/>
          </p:nvPr>
        </p:nvSpPr>
        <p:spPr>
          <a:xfrm>
            <a:off x="685800" y="4191000"/>
            <a:ext cx="7593222" cy="1371600"/>
          </a:xfrm>
        </p:spPr>
        <p:txBody>
          <a:bodyPr>
            <a:normAutofit fontScale="92500" lnSpcReduction="10000"/>
          </a:bodyPr>
          <a:lstStyle/>
          <a:p>
            <a:r>
              <a:rPr lang="en-US" sz="1800" dirty="0" smtClean="0">
                <a:solidFill>
                  <a:schemeClr val="tx1"/>
                </a:solidFill>
                <a:latin typeface="Comic Sans MS" pitchFamily="66" charset="0"/>
              </a:rPr>
              <a:t>This right shows that your Religion should never be judged by anyone and you can be any Religion you want to be. It also states that you can fight for what you believe in if you don’t believe what the government says. You may state you opinion and defend for what you think is right. The last thing it tells you is to do it in a peaceful way. </a:t>
            </a:r>
            <a:endParaRPr lang="en-US" sz="1800" dirty="0">
              <a:solidFill>
                <a:schemeClr val="tx1"/>
              </a:solidFill>
              <a:latin typeface="Comic Sans MS" pitchFamily="66" charset="0"/>
            </a:endParaRPr>
          </a:p>
        </p:txBody>
      </p:sp>
      <p:sp>
        <p:nvSpPr>
          <p:cNvPr id="2" name="TextBox 1"/>
          <p:cNvSpPr txBox="1"/>
          <p:nvPr/>
        </p:nvSpPr>
        <p:spPr>
          <a:xfrm>
            <a:off x="762000" y="5657363"/>
            <a:ext cx="8229600" cy="338554"/>
          </a:xfrm>
          <a:prstGeom prst="rect">
            <a:avLst/>
          </a:prstGeom>
          <a:noFill/>
        </p:spPr>
        <p:txBody>
          <a:bodyPr wrap="square" rtlCol="0">
            <a:spAutoFit/>
          </a:bodyPr>
          <a:lstStyle/>
          <a:p>
            <a:r>
              <a:rPr lang="en-US" sz="1600" b="1" dirty="0" smtClean="0">
                <a:latin typeface="Comic Sans MS" pitchFamily="66" charset="0"/>
              </a:rPr>
              <a:t>Example: People have been fighting against the government for health care.</a:t>
            </a:r>
            <a:endParaRPr lang="en-US" sz="1600" b="1" dirty="0">
              <a:latin typeface="Comic Sans MS" pitchFamily="66" charset="0"/>
            </a:endParaRPr>
          </a:p>
        </p:txBody>
      </p:sp>
      <p:sp>
        <p:nvSpPr>
          <p:cNvPr id="3" name="AutoShape 2" descr="http://4.bp.blogspot.com/-eCGtu1UJopU/TeGq6_Sc3WI/AAAAAAAAKxw/N6ul51XSmUo/s1600/bill-of-rights.jpg"/>
          <p:cNvSpPr>
            <a:spLocks noChangeAspect="1" noChangeArrowheads="1"/>
          </p:cNvSpPr>
          <p:nvPr/>
        </p:nvSpPr>
        <p:spPr bwMode="auto">
          <a:xfrm>
            <a:off x="155575" y="-1333500"/>
            <a:ext cx="4152900" cy="2781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http://4.bp.blogspot.com/-eCGtu1UJopU/TeGq6_Sc3WI/AAAAAAAAKxw/N6ul51XSmUo/s1600/bill-of-rights.jpg"/>
          <p:cNvSpPr>
            <a:spLocks noChangeAspect="1" noChangeArrowheads="1"/>
          </p:cNvSpPr>
          <p:nvPr/>
        </p:nvSpPr>
        <p:spPr bwMode="auto">
          <a:xfrm>
            <a:off x="307975" y="-1181100"/>
            <a:ext cx="4152900" cy="2781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http://law2.umkc.edu/faculty/projects/ftrials/conlaw/billofrigh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565475">
            <a:off x="308461" y="901944"/>
            <a:ext cx="2381250" cy="269557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429000" y="1284535"/>
            <a:ext cx="4572000" cy="2031325"/>
          </a:xfrm>
          <a:prstGeom prst="rect">
            <a:avLst/>
          </a:prstGeom>
        </p:spPr>
        <p:txBody>
          <a:bodyPr>
            <a:spAutoFit/>
          </a:bodyPr>
          <a:lstStyle/>
          <a:p>
            <a:r>
              <a:rPr lang="en-CA" dirty="0">
                <a:latin typeface="Comic Sans MS" pitchFamily="66" charset="0"/>
              </a:rPr>
              <a:t>Congress shall make no law respecting an establishment of religion, or prohibiting the free exercise thereof; or abridging the freedom of speech, or of the press; or the right of the people peaceably to assemble, and to petition the Government for a redress of grievances. </a:t>
            </a:r>
            <a:endParaRPr lang="en-US" dirty="0">
              <a:latin typeface="Comic Sans MS" pitchFamily="66" charset="0"/>
            </a:endParaRPr>
          </a:p>
        </p:txBody>
      </p:sp>
      <p:sp>
        <p:nvSpPr>
          <p:cNvPr id="8" name="Footer Placeholder 7"/>
          <p:cNvSpPr>
            <a:spLocks noGrp="1"/>
          </p:cNvSpPr>
          <p:nvPr>
            <p:ph type="ftr" sz="quarter" idx="11"/>
          </p:nvPr>
        </p:nvSpPr>
        <p:spPr/>
        <p:txBody>
          <a:bodyPr/>
          <a:lstStyle/>
          <a:p>
            <a:r>
              <a:rPr lang="en-US" dirty="0" smtClean="0"/>
              <a:t>Allie Stewart</a:t>
            </a:r>
            <a:endParaRPr lang="en-US" dirty="0"/>
          </a:p>
        </p:txBody>
      </p:sp>
    </p:spTree>
    <p:extLst>
      <p:ext uri="{BB962C8B-B14F-4D97-AF65-F5344CB8AC3E}">
        <p14:creationId xmlns:p14="http://schemas.microsoft.com/office/powerpoint/2010/main" val="1052961916"/>
      </p:ext>
    </p:extLst>
  </p:cSld>
  <p:clrMapOvr>
    <a:masterClrMapping/>
  </p:clrMapOvr>
  <mc:AlternateContent xmlns:mc="http://schemas.openxmlformats.org/markup-compatibility/2006" xmlns:p14="http://schemas.microsoft.com/office/powerpoint/2010/main">
    <mc:Choice Requires="p14">
      <p:transition spd="slow" p14:dur="3900" advTm="10324">
        <p14:glitter pattern="hexagon"/>
      </p:transition>
    </mc:Choice>
    <mc:Fallback xmlns="">
      <p:transition spd="slow" advTm="103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anim calcmode="lin" valueType="num">
                                      <p:cBhvr>
                                        <p:cTn id="8" dur="1000" fill="hold"/>
                                        <p:tgtEl>
                                          <p:spTgt spid="1030"/>
                                        </p:tgtEl>
                                        <p:attrNameLst>
                                          <p:attrName>ppt_x</p:attrName>
                                        </p:attrNameLst>
                                      </p:cBhvr>
                                      <p:tavLst>
                                        <p:tav tm="0">
                                          <p:val>
                                            <p:strVal val="#ppt_x"/>
                                          </p:val>
                                        </p:tav>
                                        <p:tav tm="100000">
                                          <p:val>
                                            <p:strVal val="#ppt_x"/>
                                          </p:val>
                                        </p:tav>
                                      </p:tavLst>
                                    </p:anim>
                                    <p:anim calcmode="lin" valueType="num">
                                      <p:cBhvr>
                                        <p:cTn id="9" dur="1000" fill="hold"/>
                                        <p:tgtEl>
                                          <p:spTgt spid="10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1000"/>
                                        <p:tgtEl>
                                          <p:spTgt spid="6">
                                            <p:txEl>
                                              <p:pRg st="0" end="0"/>
                                            </p:txEl>
                                          </p:spTgt>
                                        </p:tgtEl>
                                      </p:cBhvr>
                                    </p:animEffect>
                                    <p:anim calcmode="lin" valueType="num">
                                      <p:cBhvr>
                                        <p:cTn id="2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4" presetClass="entr" presetSubtype="1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randombar(horizontal)">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001946" y="-98426"/>
            <a:ext cx="4648200" cy="631825"/>
          </a:xfrm>
        </p:spPr>
        <p:txBody>
          <a:bodyPr/>
          <a:lstStyle/>
          <a:p>
            <a:r>
              <a:rPr lang="en-US" sz="2400" dirty="0" smtClean="0">
                <a:latin typeface="Comic Sans MS" pitchFamily="66" charset="0"/>
              </a:rPr>
              <a:t>Right To Keep and Bear Arms</a:t>
            </a:r>
            <a:endParaRPr lang="en-US" sz="2400" dirty="0">
              <a:latin typeface="Comic Sans MS" pitchFamily="66" charset="0"/>
            </a:endParaRPr>
          </a:p>
        </p:txBody>
      </p:sp>
      <p:sp>
        <p:nvSpPr>
          <p:cNvPr id="6" name="Subtitle 5"/>
          <p:cNvSpPr>
            <a:spLocks noGrp="1"/>
          </p:cNvSpPr>
          <p:nvPr>
            <p:ph type="subTitle" idx="1"/>
          </p:nvPr>
        </p:nvSpPr>
        <p:spPr>
          <a:xfrm>
            <a:off x="609600" y="3886200"/>
            <a:ext cx="7543800" cy="1524000"/>
          </a:xfrm>
        </p:spPr>
        <p:txBody>
          <a:bodyPr>
            <a:normAutofit/>
          </a:bodyPr>
          <a:lstStyle/>
          <a:p>
            <a:r>
              <a:rPr lang="en-US" sz="1700" dirty="0" smtClean="0">
                <a:solidFill>
                  <a:srgbClr val="F8F8F8"/>
                </a:solidFill>
                <a:latin typeface="Comic Sans MS" pitchFamily="66" charset="0"/>
              </a:rPr>
              <a:t>T he Second Amendment tells you that if you are a free state and people from other states/country do something you don’t like you have the right to use your army. It also tells you that people have the right to carry any weapon for defense. The overall statement this right shows is that you have the right to defend yourself </a:t>
            </a:r>
            <a:endParaRPr lang="en-US" sz="1700" dirty="0">
              <a:solidFill>
                <a:srgbClr val="F8F8F8"/>
              </a:solidFill>
              <a:latin typeface="Comic Sans MS" pitchFamily="66" charset="0"/>
            </a:endParaRPr>
          </a:p>
        </p:txBody>
      </p:sp>
      <p:sp>
        <p:nvSpPr>
          <p:cNvPr id="3" name="TextBox 2"/>
          <p:cNvSpPr txBox="1"/>
          <p:nvPr/>
        </p:nvSpPr>
        <p:spPr>
          <a:xfrm>
            <a:off x="747215" y="5698123"/>
            <a:ext cx="7239000" cy="338554"/>
          </a:xfrm>
          <a:prstGeom prst="rect">
            <a:avLst/>
          </a:prstGeom>
          <a:noFill/>
        </p:spPr>
        <p:txBody>
          <a:bodyPr wrap="square" rtlCol="0">
            <a:spAutoFit/>
          </a:bodyPr>
          <a:lstStyle/>
          <a:p>
            <a:r>
              <a:rPr lang="en-US" sz="1600" b="1" dirty="0" smtClean="0">
                <a:latin typeface="Comic Sans MS" pitchFamily="66" charset="0"/>
              </a:rPr>
              <a:t>Example: You can defend yourself if someone breaks into your house.</a:t>
            </a:r>
            <a:endParaRPr lang="en-US" sz="1600" b="1" dirty="0">
              <a:latin typeface="Comic Sans MS" pitchFamily="66" charset="0"/>
            </a:endParaRPr>
          </a:p>
        </p:txBody>
      </p:sp>
      <p:pic>
        <p:nvPicPr>
          <p:cNvPr id="2050" name="Picture 2" descr="http://www.sexysocialmedia.com/wp-content/uploads/2010/07/bill-of-rights-social-med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16066">
            <a:off x="270888" y="1582989"/>
            <a:ext cx="2965284" cy="21242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810000" y="1628507"/>
            <a:ext cx="4572000" cy="1200329"/>
          </a:xfrm>
          <a:prstGeom prst="rect">
            <a:avLst/>
          </a:prstGeom>
        </p:spPr>
        <p:txBody>
          <a:bodyPr>
            <a:spAutoFit/>
          </a:bodyPr>
          <a:lstStyle/>
          <a:p>
            <a:r>
              <a:rPr lang="en-CA" dirty="0">
                <a:latin typeface="Comic Sans MS" pitchFamily="66" charset="0"/>
              </a:rPr>
              <a:t>A well-regulated militia, being necessary to the security of a free State, the right of the people to keep and bear arms, shall not be infringed. </a:t>
            </a:r>
            <a:endParaRPr lang="en-US" dirty="0">
              <a:latin typeface="Comic Sans MS" pitchFamily="66" charset="0"/>
            </a:endParaRPr>
          </a:p>
        </p:txBody>
      </p:sp>
      <p:sp>
        <p:nvSpPr>
          <p:cNvPr id="4" name="Footer Placeholder 3"/>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1162661363"/>
      </p:ext>
    </p:extLst>
  </p:cSld>
  <p:clrMapOvr>
    <a:masterClrMapping/>
  </p:clrMapOvr>
  <mc:AlternateContent xmlns:mc="http://schemas.openxmlformats.org/markup-compatibility/2006" xmlns:p14="http://schemas.microsoft.com/office/powerpoint/2010/main">
    <mc:Choice Requires="p14">
      <p:transition spd="slow" p14:dur="3000" advTm="11105">
        <p14:shred/>
      </p:transition>
    </mc:Choice>
    <mc:Fallback xmlns="">
      <p:transition spd="slow" advTm="1110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1000"/>
                                        <p:tgtEl>
                                          <p:spTgt spid="6">
                                            <p:txEl>
                                              <p:pRg st="0" end="0"/>
                                            </p:txEl>
                                          </p:spTgt>
                                        </p:tgtEl>
                                      </p:cBhvr>
                                    </p:animEffect>
                                    <p:anim calcmode="lin" valueType="num">
                                      <p:cBhvr>
                                        <p:cTn id="2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4" presetClass="entr" presetSubtype="1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randombar(horizontal)">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3"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71130"/>
            <a:ext cx="5181600" cy="555625"/>
          </a:xfrm>
        </p:spPr>
        <p:txBody>
          <a:bodyPr/>
          <a:lstStyle/>
          <a:p>
            <a:r>
              <a:rPr lang="en-US" sz="2400" dirty="0" smtClean="0">
                <a:latin typeface="Comic Sans MS" pitchFamily="66" charset="0"/>
              </a:rPr>
              <a:t>Conditions for Quarts of Soldiers </a:t>
            </a:r>
            <a:endParaRPr lang="en-US" sz="2400" dirty="0">
              <a:latin typeface="Comic Sans MS" pitchFamily="66" charset="0"/>
            </a:endParaRPr>
          </a:p>
        </p:txBody>
      </p:sp>
      <p:sp>
        <p:nvSpPr>
          <p:cNvPr id="3" name="Subtitle 2"/>
          <p:cNvSpPr>
            <a:spLocks noGrp="1"/>
          </p:cNvSpPr>
          <p:nvPr>
            <p:ph type="subTitle" idx="1"/>
          </p:nvPr>
        </p:nvSpPr>
        <p:spPr>
          <a:xfrm>
            <a:off x="762000" y="3505200"/>
            <a:ext cx="7696200" cy="1600200"/>
          </a:xfrm>
        </p:spPr>
        <p:txBody>
          <a:bodyPr>
            <a:normAutofit lnSpcReduction="10000"/>
          </a:bodyPr>
          <a:lstStyle/>
          <a:p>
            <a:r>
              <a:rPr lang="en-US" sz="1700" dirty="0" smtClean="0">
                <a:solidFill>
                  <a:schemeClr val="tx1"/>
                </a:solidFill>
                <a:latin typeface="Comic Sans MS" pitchFamily="66" charset="0"/>
              </a:rPr>
              <a:t>This Amendment shows that if a Soldier needs a place to sleep or stay while not in war you do not have to let them stay in your house. The only time you should let them stay in your house is for when there is a war going on. It also says that even if there is war going on and congress didn’t say you had to let them live in your house you may not let them stay there.</a:t>
            </a:r>
            <a:endParaRPr lang="en-US" sz="1700" dirty="0">
              <a:solidFill>
                <a:schemeClr val="tx1"/>
              </a:solidFill>
              <a:latin typeface="Comic Sans MS" pitchFamily="66" charset="0"/>
            </a:endParaRPr>
          </a:p>
        </p:txBody>
      </p:sp>
      <p:sp>
        <p:nvSpPr>
          <p:cNvPr id="4" name="TextBox 3"/>
          <p:cNvSpPr txBox="1"/>
          <p:nvPr/>
        </p:nvSpPr>
        <p:spPr>
          <a:xfrm>
            <a:off x="838200" y="5517009"/>
            <a:ext cx="7239000" cy="584775"/>
          </a:xfrm>
          <a:prstGeom prst="rect">
            <a:avLst/>
          </a:prstGeom>
          <a:noFill/>
        </p:spPr>
        <p:txBody>
          <a:bodyPr wrap="square" rtlCol="0">
            <a:spAutoFit/>
          </a:bodyPr>
          <a:lstStyle/>
          <a:p>
            <a:r>
              <a:rPr lang="en-US" sz="1600" b="1" dirty="0" smtClean="0">
                <a:latin typeface="Comic Sans MS" pitchFamily="66" charset="0"/>
              </a:rPr>
              <a:t>Example: When soldier come home and need a place to stay you don’t need have to let them in.</a:t>
            </a:r>
            <a:endParaRPr lang="en-US" sz="1600" b="1" dirty="0">
              <a:latin typeface="Comic Sans MS" pitchFamily="66" charset="0"/>
            </a:endParaRPr>
          </a:p>
        </p:txBody>
      </p:sp>
      <p:pic>
        <p:nvPicPr>
          <p:cNvPr id="1026" name="Picture 2" descr="http://www.billofrights.org/billofrigh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81000">
            <a:off x="294402" y="439756"/>
            <a:ext cx="2590800" cy="271153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276600" y="1213008"/>
            <a:ext cx="4572000" cy="1200329"/>
          </a:xfrm>
          <a:prstGeom prst="rect">
            <a:avLst/>
          </a:prstGeom>
        </p:spPr>
        <p:txBody>
          <a:bodyPr>
            <a:spAutoFit/>
          </a:bodyPr>
          <a:lstStyle/>
          <a:p>
            <a:r>
              <a:rPr lang="en-CA" dirty="0">
                <a:latin typeface="Comic Sans MS" pitchFamily="66" charset="0"/>
              </a:rPr>
              <a:t>No soldier shall, in time of peace be quartered in any house, without the consent of the owner, nor in time of war, but in a manner to be prescribed by law. </a:t>
            </a:r>
            <a:endParaRPr lang="en-US"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2986710495"/>
      </p:ext>
    </p:extLst>
  </p:cSld>
  <p:clrMapOvr>
    <a:masterClrMapping/>
  </p:clrMapOvr>
  <mc:AlternateContent xmlns:mc="http://schemas.openxmlformats.org/markup-compatibility/2006">
    <mc:Choice xmlns:p14="http://schemas.microsoft.com/office/powerpoint/2010/main" Requires="p14">
      <p:transition spd="slow" p14:dur="2500" advTm="11000">
        <p:checker/>
      </p:transition>
    </mc:Choice>
    <mc:Fallback>
      <p:transition spd="slow"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3648"/>
            <a:ext cx="5715000" cy="555625"/>
          </a:xfrm>
        </p:spPr>
        <p:txBody>
          <a:bodyPr/>
          <a:lstStyle/>
          <a:p>
            <a:r>
              <a:rPr lang="en-US" sz="2400" dirty="0" smtClean="0">
                <a:latin typeface="Comic Sans MS" pitchFamily="66" charset="0"/>
              </a:rPr>
              <a:t>Right of Search and Seizure regulated </a:t>
            </a:r>
            <a:endParaRPr lang="en-US" sz="2400" dirty="0">
              <a:latin typeface="Comic Sans MS" pitchFamily="66" charset="0"/>
            </a:endParaRPr>
          </a:p>
        </p:txBody>
      </p:sp>
      <p:sp>
        <p:nvSpPr>
          <p:cNvPr id="3" name="Subtitle 2"/>
          <p:cNvSpPr>
            <a:spLocks noGrp="1"/>
          </p:cNvSpPr>
          <p:nvPr>
            <p:ph type="subTitle" idx="1"/>
          </p:nvPr>
        </p:nvSpPr>
        <p:spPr>
          <a:xfrm>
            <a:off x="990600" y="4115496"/>
            <a:ext cx="7143958" cy="1066800"/>
          </a:xfrm>
        </p:spPr>
        <p:txBody>
          <a:bodyPr>
            <a:normAutofit lnSpcReduction="10000"/>
          </a:bodyPr>
          <a:lstStyle/>
          <a:p>
            <a:r>
              <a:rPr lang="en-US" sz="1700" dirty="0" smtClean="0">
                <a:solidFill>
                  <a:schemeClr val="tx1"/>
                </a:solidFill>
                <a:latin typeface="Comic Sans MS" pitchFamily="66" charset="0"/>
              </a:rPr>
              <a:t>This amendment shows that if you have to go in front of a judge no one has the right to search your body if you can prove you did not commit the crime. It also means that they can not search your house or belongs until they have found out that you are guilty.</a:t>
            </a:r>
            <a:endParaRPr lang="en-US" sz="1700" dirty="0">
              <a:solidFill>
                <a:schemeClr val="tx1"/>
              </a:solidFill>
              <a:latin typeface="Comic Sans MS" pitchFamily="66" charset="0"/>
            </a:endParaRPr>
          </a:p>
        </p:txBody>
      </p:sp>
      <p:pic>
        <p:nvPicPr>
          <p:cNvPr id="2050" name="Picture 2" descr="Portrait of James Madis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20897">
            <a:off x="434461" y="763859"/>
            <a:ext cx="2297206" cy="3124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38200" y="5257800"/>
            <a:ext cx="7696200" cy="830997"/>
          </a:xfrm>
          <a:prstGeom prst="rect">
            <a:avLst/>
          </a:prstGeom>
          <a:noFill/>
        </p:spPr>
        <p:txBody>
          <a:bodyPr wrap="square" rtlCol="0">
            <a:spAutoFit/>
          </a:bodyPr>
          <a:lstStyle/>
          <a:p>
            <a:r>
              <a:rPr lang="en-US" sz="1600" b="1" dirty="0" smtClean="0">
                <a:latin typeface="Comic Sans MS" pitchFamily="66" charset="0"/>
              </a:rPr>
              <a:t>Example: If someone says they saw you doing something and you say you didn’t if you can defend your case then they will not have the right to search you.</a:t>
            </a:r>
            <a:endParaRPr lang="en-US" sz="1600" b="1" dirty="0">
              <a:latin typeface="Comic Sans MS" pitchFamily="66" charset="0"/>
            </a:endParaRPr>
          </a:p>
        </p:txBody>
      </p:sp>
      <p:sp>
        <p:nvSpPr>
          <p:cNvPr id="4" name="Rectangle 3"/>
          <p:cNvSpPr/>
          <p:nvPr/>
        </p:nvSpPr>
        <p:spPr>
          <a:xfrm>
            <a:off x="3200400" y="654704"/>
            <a:ext cx="4572000" cy="2862322"/>
          </a:xfrm>
          <a:prstGeom prst="rect">
            <a:avLst/>
          </a:prstGeom>
        </p:spPr>
        <p:txBody>
          <a:bodyPr>
            <a:spAutoFit/>
          </a:bodyPr>
          <a:lstStyle/>
          <a:p>
            <a:r>
              <a:rPr lang="en-CA" dirty="0">
                <a:latin typeface="Comic Sans MS" pitchFamily="66" charset="0"/>
              </a:rPr>
              <a:t/>
            </a:r>
            <a:br>
              <a:rPr lang="en-CA" dirty="0">
                <a:latin typeface="Comic Sans MS" pitchFamily="66" charset="0"/>
              </a:rPr>
            </a:br>
            <a:r>
              <a:rPr lang="en-CA" dirty="0">
                <a:latin typeface="Comic Sans MS" pitchFamily="66" charset="0"/>
              </a:rPr>
              <a:t>The right of the people to be secure in their persons, houses, papers, and effects, against unreasonable searches and seizures, shall not be violated, and no warrants shall issue, but upon probable cause, supported by oath or affirmation, and particularly describing the place to be searched, and the persons or things to be seized. </a:t>
            </a:r>
            <a:endParaRPr lang="en-US"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3641541610"/>
      </p:ext>
    </p:extLst>
  </p:cSld>
  <p:clrMapOvr>
    <a:masterClrMapping/>
  </p:clrMapOvr>
  <mc:AlternateContent xmlns:mc="http://schemas.openxmlformats.org/markup-compatibility/2006" xmlns:p14="http://schemas.microsoft.com/office/powerpoint/2010/main">
    <mc:Choice Requires="p14">
      <p:transition spd="slow" p14:dur="3900" advTm="11084">
        <p14:glitter pattern="hexagon"/>
      </p:transition>
    </mc:Choice>
    <mc:Fallback xmlns="">
      <p:transition spd="slow" advTm="110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31" presetClass="entr" presetSubtype="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90"/>
                                          </p:val>
                                        </p:tav>
                                        <p:tav tm="100000">
                                          <p:val>
                                            <p:fltVal val="0"/>
                                          </p:val>
                                        </p:tav>
                                      </p:tavLst>
                                    </p:anim>
                                    <p:animEffect transition="in" filter="fade">
                                      <p:cBhvr>
                                        <p:cTn id="31" dur="1000"/>
                                        <p:tgtEl>
                                          <p:spTgt spid="4"/>
                                        </p:tgtEl>
                                      </p:cBhvr>
                                    </p:animEffect>
                                  </p:childTnLst>
                                </p:cTn>
                              </p:par>
                              <p:par>
                                <p:cTn id="32" presetID="26"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wipe(down)">
                                      <p:cBhvr>
                                        <p:cTn id="34" dur="580">
                                          <p:stCondLst>
                                            <p:cond delay="0"/>
                                          </p:stCondLst>
                                        </p:cTn>
                                        <p:tgtEl>
                                          <p:spTgt spid="3">
                                            <p:txEl>
                                              <p:pRg st="0" end="0"/>
                                            </p:txEl>
                                          </p:spTgt>
                                        </p:tgtEl>
                                      </p:cBhvr>
                                    </p:animEffect>
                                    <p:anim calcmode="lin" valueType="num">
                                      <p:cBhvr>
                                        <p:cTn id="3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
                                            <p:txEl>
                                              <p:pRg st="0" end="0"/>
                                            </p:txEl>
                                          </p:spTgt>
                                        </p:tgtEl>
                                      </p:cBhvr>
                                      <p:to x="100000" y="60000"/>
                                    </p:animScale>
                                    <p:animScale>
                                      <p:cBhvr>
                                        <p:cTn id="41" dur="166" decel="50000">
                                          <p:stCondLst>
                                            <p:cond delay="676"/>
                                          </p:stCondLst>
                                        </p:cTn>
                                        <p:tgtEl>
                                          <p:spTgt spid="3">
                                            <p:txEl>
                                              <p:pRg st="0" end="0"/>
                                            </p:txEl>
                                          </p:spTgt>
                                        </p:tgtEl>
                                      </p:cBhvr>
                                      <p:to x="100000" y="100000"/>
                                    </p:animScale>
                                    <p:animScale>
                                      <p:cBhvr>
                                        <p:cTn id="42" dur="26">
                                          <p:stCondLst>
                                            <p:cond delay="1312"/>
                                          </p:stCondLst>
                                        </p:cTn>
                                        <p:tgtEl>
                                          <p:spTgt spid="3">
                                            <p:txEl>
                                              <p:pRg st="0" end="0"/>
                                            </p:txEl>
                                          </p:spTgt>
                                        </p:tgtEl>
                                      </p:cBhvr>
                                      <p:to x="100000" y="80000"/>
                                    </p:animScale>
                                    <p:animScale>
                                      <p:cBhvr>
                                        <p:cTn id="43" dur="166" decel="50000">
                                          <p:stCondLst>
                                            <p:cond delay="1338"/>
                                          </p:stCondLst>
                                        </p:cTn>
                                        <p:tgtEl>
                                          <p:spTgt spid="3">
                                            <p:txEl>
                                              <p:pRg st="0" end="0"/>
                                            </p:txEl>
                                          </p:spTgt>
                                        </p:tgtEl>
                                      </p:cBhvr>
                                      <p:to x="100000" y="100000"/>
                                    </p:animScale>
                                    <p:animScale>
                                      <p:cBhvr>
                                        <p:cTn id="44" dur="26">
                                          <p:stCondLst>
                                            <p:cond delay="1642"/>
                                          </p:stCondLst>
                                        </p:cTn>
                                        <p:tgtEl>
                                          <p:spTgt spid="3">
                                            <p:txEl>
                                              <p:pRg st="0" end="0"/>
                                            </p:txEl>
                                          </p:spTgt>
                                        </p:tgtEl>
                                      </p:cBhvr>
                                      <p:to x="100000" y="90000"/>
                                    </p:animScale>
                                    <p:animScale>
                                      <p:cBhvr>
                                        <p:cTn id="45" dur="166" decel="50000">
                                          <p:stCondLst>
                                            <p:cond delay="1668"/>
                                          </p:stCondLst>
                                        </p:cTn>
                                        <p:tgtEl>
                                          <p:spTgt spid="3">
                                            <p:txEl>
                                              <p:pRg st="0" end="0"/>
                                            </p:txEl>
                                          </p:spTgt>
                                        </p:tgtEl>
                                      </p:cBhvr>
                                      <p:to x="100000" y="100000"/>
                                    </p:animScale>
                                    <p:animScale>
                                      <p:cBhvr>
                                        <p:cTn id="46" dur="26">
                                          <p:stCondLst>
                                            <p:cond delay="1808"/>
                                          </p:stCondLst>
                                        </p:cTn>
                                        <p:tgtEl>
                                          <p:spTgt spid="3">
                                            <p:txEl>
                                              <p:pRg st="0" end="0"/>
                                            </p:txEl>
                                          </p:spTgt>
                                        </p:tgtEl>
                                      </p:cBhvr>
                                      <p:to x="100000" y="95000"/>
                                    </p:animScale>
                                    <p:animScale>
                                      <p:cBhvr>
                                        <p:cTn id="47" dur="166" decel="50000">
                                          <p:stCondLst>
                                            <p:cond delay="1834"/>
                                          </p:stCondLst>
                                        </p:cTn>
                                        <p:tgtEl>
                                          <p:spTgt spid="3">
                                            <p:txEl>
                                              <p:pRg st="0" end="0"/>
                                            </p:txEl>
                                          </p:spTgt>
                                        </p:tgtEl>
                                      </p:cBhvr>
                                      <p:to x="100000" y="100000"/>
                                    </p:animScale>
                                  </p:childTnLst>
                                </p:cTn>
                              </p:par>
                            </p:childTnLst>
                          </p:cTn>
                        </p:par>
                        <p:par>
                          <p:cTn id="48" fill="hold">
                            <p:stCondLst>
                              <p:cond delay="2000"/>
                            </p:stCondLst>
                            <p:childTnLst>
                              <p:par>
                                <p:cTn id="49" presetID="14" presetClass="entr" presetSubtype="1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randombar(horizontal)">
                                      <p:cBhvr>
                                        <p:cTn id="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0"/>
            <a:ext cx="5029200" cy="555625"/>
          </a:xfrm>
        </p:spPr>
        <p:txBody>
          <a:bodyPr/>
          <a:lstStyle/>
          <a:p>
            <a:r>
              <a:rPr lang="en-US" sz="2400" dirty="0" smtClean="0">
                <a:latin typeface="Comic Sans MS" pitchFamily="66" charset="0"/>
              </a:rPr>
              <a:t>Provisions Concerning Prosecution </a:t>
            </a:r>
            <a:endParaRPr lang="en-US" sz="2400" dirty="0">
              <a:latin typeface="Comic Sans MS" pitchFamily="66" charset="0"/>
            </a:endParaRPr>
          </a:p>
        </p:txBody>
      </p:sp>
      <p:sp>
        <p:nvSpPr>
          <p:cNvPr id="3" name="Subtitle 2"/>
          <p:cNvSpPr>
            <a:spLocks noGrp="1"/>
          </p:cNvSpPr>
          <p:nvPr>
            <p:ph type="subTitle" idx="1"/>
          </p:nvPr>
        </p:nvSpPr>
        <p:spPr>
          <a:xfrm>
            <a:off x="324134" y="3383713"/>
            <a:ext cx="8229600" cy="2057400"/>
          </a:xfrm>
        </p:spPr>
        <p:txBody>
          <a:bodyPr>
            <a:normAutofit/>
          </a:bodyPr>
          <a:lstStyle/>
          <a:p>
            <a:r>
              <a:rPr lang="en-US" sz="1700" dirty="0" smtClean="0">
                <a:solidFill>
                  <a:schemeClr val="tx1"/>
                </a:solidFill>
                <a:latin typeface="Comic Sans MS" pitchFamily="66" charset="0"/>
              </a:rPr>
              <a:t>This  shows Amendment shows that if you were convicted of a crime (a serious crime) they can not make any decisions to put you in jail or kill you. You have to sit in front of a jury and you don’t even have to speak but if they jury finds that you are not guilty. The Government can not hold another trial against you. If you are found guilty they are not allowed to take any of your belongings unless they want to pay to have them taken away.</a:t>
            </a:r>
            <a:endParaRPr lang="en-US" sz="1700" dirty="0">
              <a:solidFill>
                <a:schemeClr val="tx1"/>
              </a:solidFill>
              <a:latin typeface="Comic Sans MS" pitchFamily="66" charset="0"/>
            </a:endParaRPr>
          </a:p>
        </p:txBody>
      </p:sp>
      <p:pic>
        <p:nvPicPr>
          <p:cNvPr id="3074" name="Picture 2" descr="http://static6.businessinsider.com/image/4dca828e4bd7c804182e0000/ju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92870">
            <a:off x="290515" y="730155"/>
            <a:ext cx="3276600" cy="24574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8600" y="5257800"/>
            <a:ext cx="8001000" cy="830997"/>
          </a:xfrm>
          <a:prstGeom prst="rect">
            <a:avLst/>
          </a:prstGeom>
          <a:noFill/>
        </p:spPr>
        <p:txBody>
          <a:bodyPr wrap="square" rtlCol="0">
            <a:spAutoFit/>
          </a:bodyPr>
          <a:lstStyle/>
          <a:p>
            <a:r>
              <a:rPr lang="en-US" sz="1600" b="1" dirty="0" smtClean="0">
                <a:latin typeface="Comic Sans MS" pitchFamily="66" charset="0"/>
              </a:rPr>
              <a:t>Example: The trial where they found the lady not guilty of killing her daughter there were no more trials because the jury decided that she was not guilty. </a:t>
            </a:r>
            <a:endParaRPr lang="en-US" sz="1600" b="1" dirty="0">
              <a:latin typeface="Comic Sans MS" pitchFamily="66" charset="0"/>
            </a:endParaRPr>
          </a:p>
        </p:txBody>
      </p:sp>
      <p:sp>
        <p:nvSpPr>
          <p:cNvPr id="5" name="Rectangle 4"/>
          <p:cNvSpPr/>
          <p:nvPr/>
        </p:nvSpPr>
        <p:spPr>
          <a:xfrm>
            <a:off x="3962400" y="676487"/>
            <a:ext cx="4572000" cy="2677656"/>
          </a:xfrm>
          <a:prstGeom prst="rect">
            <a:avLst/>
          </a:prstGeom>
        </p:spPr>
        <p:txBody>
          <a:bodyPr>
            <a:spAutoFit/>
          </a:bodyPr>
          <a:lstStyle/>
          <a:p>
            <a:r>
              <a:rPr lang="en-CA" sz="1400" dirty="0">
                <a:latin typeface="Comic Sans MS" pitchFamily="66" charset="0"/>
              </a:rPr>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 </a:t>
            </a:r>
            <a:endParaRPr lang="en-US" sz="1400"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2203210540"/>
      </p:ext>
    </p:extLst>
  </p:cSld>
  <p:clrMapOvr>
    <a:masterClrMapping/>
  </p:clrMapOvr>
  <mc:AlternateContent xmlns:mc="http://schemas.openxmlformats.org/markup-compatibility/2006" xmlns:p14="http://schemas.microsoft.com/office/powerpoint/2010/main">
    <mc:Choice Requires="p14">
      <p:transition spd="slow" p14:dur="3900" advTm="16270">
        <p14:glitter pattern="hexagon"/>
      </p:transition>
    </mc:Choice>
    <mc:Fallback xmlns="">
      <p:transition spd="slow" advTm="1627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par>
                                <p:cTn id="21" presetID="26"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ipe(down)">
                                      <p:cBhvr>
                                        <p:cTn id="23" dur="580">
                                          <p:stCondLst>
                                            <p:cond delay="0"/>
                                          </p:stCondLst>
                                        </p:cTn>
                                        <p:tgtEl>
                                          <p:spTgt spid="3">
                                            <p:txEl>
                                              <p:pRg st="0" end="0"/>
                                            </p:txEl>
                                          </p:spTgt>
                                        </p:tgtEl>
                                      </p:cBhvr>
                                    </p:animEffect>
                                    <p:anim calcmode="lin" valueType="num">
                                      <p:cBhvr>
                                        <p:cTn id="2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0" end="0"/>
                                            </p:txEl>
                                          </p:spTgt>
                                        </p:tgtEl>
                                      </p:cBhvr>
                                      <p:to x="100000" y="60000"/>
                                    </p:animScale>
                                    <p:animScale>
                                      <p:cBhvr>
                                        <p:cTn id="30" dur="166" decel="50000">
                                          <p:stCondLst>
                                            <p:cond delay="676"/>
                                          </p:stCondLst>
                                        </p:cTn>
                                        <p:tgtEl>
                                          <p:spTgt spid="3">
                                            <p:txEl>
                                              <p:pRg st="0" end="0"/>
                                            </p:txEl>
                                          </p:spTgt>
                                        </p:tgtEl>
                                      </p:cBhvr>
                                      <p:to x="100000" y="100000"/>
                                    </p:animScale>
                                    <p:animScale>
                                      <p:cBhvr>
                                        <p:cTn id="31" dur="26">
                                          <p:stCondLst>
                                            <p:cond delay="1312"/>
                                          </p:stCondLst>
                                        </p:cTn>
                                        <p:tgtEl>
                                          <p:spTgt spid="3">
                                            <p:txEl>
                                              <p:pRg st="0" end="0"/>
                                            </p:txEl>
                                          </p:spTgt>
                                        </p:tgtEl>
                                      </p:cBhvr>
                                      <p:to x="100000" y="80000"/>
                                    </p:animScale>
                                    <p:animScale>
                                      <p:cBhvr>
                                        <p:cTn id="32" dur="166" decel="50000">
                                          <p:stCondLst>
                                            <p:cond delay="1338"/>
                                          </p:stCondLst>
                                        </p:cTn>
                                        <p:tgtEl>
                                          <p:spTgt spid="3">
                                            <p:txEl>
                                              <p:pRg st="0" end="0"/>
                                            </p:txEl>
                                          </p:spTgt>
                                        </p:tgtEl>
                                      </p:cBhvr>
                                      <p:to x="100000" y="100000"/>
                                    </p:animScale>
                                    <p:animScale>
                                      <p:cBhvr>
                                        <p:cTn id="33" dur="26">
                                          <p:stCondLst>
                                            <p:cond delay="1642"/>
                                          </p:stCondLst>
                                        </p:cTn>
                                        <p:tgtEl>
                                          <p:spTgt spid="3">
                                            <p:txEl>
                                              <p:pRg st="0" end="0"/>
                                            </p:txEl>
                                          </p:spTgt>
                                        </p:tgtEl>
                                      </p:cBhvr>
                                      <p:to x="100000" y="90000"/>
                                    </p:animScale>
                                    <p:animScale>
                                      <p:cBhvr>
                                        <p:cTn id="34" dur="166" decel="50000">
                                          <p:stCondLst>
                                            <p:cond delay="1668"/>
                                          </p:stCondLst>
                                        </p:cTn>
                                        <p:tgtEl>
                                          <p:spTgt spid="3">
                                            <p:txEl>
                                              <p:pRg st="0" end="0"/>
                                            </p:txEl>
                                          </p:spTgt>
                                        </p:tgtEl>
                                      </p:cBhvr>
                                      <p:to x="100000" y="100000"/>
                                    </p:animScale>
                                    <p:animScale>
                                      <p:cBhvr>
                                        <p:cTn id="35" dur="26">
                                          <p:stCondLst>
                                            <p:cond delay="1808"/>
                                          </p:stCondLst>
                                        </p:cTn>
                                        <p:tgtEl>
                                          <p:spTgt spid="3">
                                            <p:txEl>
                                              <p:pRg st="0" end="0"/>
                                            </p:txEl>
                                          </p:spTgt>
                                        </p:tgtEl>
                                      </p:cBhvr>
                                      <p:to x="100000" y="95000"/>
                                    </p:animScale>
                                    <p:animScale>
                                      <p:cBhvr>
                                        <p:cTn id="36" dur="166" decel="50000">
                                          <p:stCondLst>
                                            <p:cond delay="1834"/>
                                          </p:stCondLst>
                                        </p:cTn>
                                        <p:tgtEl>
                                          <p:spTgt spid="3">
                                            <p:txEl>
                                              <p:pRg st="0" end="0"/>
                                            </p:txEl>
                                          </p:spTgt>
                                        </p:tgtEl>
                                      </p:cBhvr>
                                      <p:to x="100000" y="100000"/>
                                    </p:animScale>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randombar(horizontal)">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1609"/>
            <a:ext cx="5867400" cy="533400"/>
          </a:xfrm>
        </p:spPr>
        <p:txBody>
          <a:bodyPr/>
          <a:lstStyle/>
          <a:p>
            <a:r>
              <a:rPr lang="en-US" sz="2400" dirty="0" smtClean="0">
                <a:latin typeface="Comic Sans MS" pitchFamily="66" charset="0"/>
              </a:rPr>
              <a:t>Right to a Speedy Trial, witness, etc</a:t>
            </a:r>
            <a:r>
              <a:rPr lang="en-US" sz="2400" dirty="0">
                <a:latin typeface="Comic Sans MS" pitchFamily="66" charset="0"/>
              </a:rPr>
              <a:t>.</a:t>
            </a:r>
          </a:p>
        </p:txBody>
      </p:sp>
      <p:sp>
        <p:nvSpPr>
          <p:cNvPr id="3" name="Subtitle 2"/>
          <p:cNvSpPr>
            <a:spLocks noGrp="1"/>
          </p:cNvSpPr>
          <p:nvPr>
            <p:ph type="subTitle" idx="1"/>
          </p:nvPr>
        </p:nvSpPr>
        <p:spPr>
          <a:xfrm>
            <a:off x="952500" y="3883165"/>
            <a:ext cx="7543800" cy="1623420"/>
          </a:xfrm>
        </p:spPr>
        <p:txBody>
          <a:bodyPr>
            <a:normAutofit/>
          </a:bodyPr>
          <a:lstStyle/>
          <a:p>
            <a:r>
              <a:rPr lang="en-US" sz="1700" dirty="0" smtClean="0">
                <a:solidFill>
                  <a:schemeClr val="tx1"/>
                </a:solidFill>
                <a:latin typeface="Comic Sans MS" pitchFamily="66" charset="0"/>
              </a:rPr>
              <a:t>This Bill of Right shows that when you do a crime you can have the trial go as speedy as you want, but that is only if you are going to do it in front of a public jury. The trial can be held where the crime was committed.  This way there will be a witness held against you that saw you do the crime.</a:t>
            </a:r>
            <a:endParaRPr lang="en-US" sz="1700" dirty="0">
              <a:solidFill>
                <a:schemeClr val="tx1"/>
              </a:solidFill>
              <a:latin typeface="Comic Sans MS" pitchFamily="66" charset="0"/>
            </a:endParaRPr>
          </a:p>
        </p:txBody>
      </p:sp>
      <p:pic>
        <p:nvPicPr>
          <p:cNvPr id="1026" name="Picture 2" descr="http://koehlerlaw.net/wp-content/uploads/2009/10/courtroomdoorfromben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09918">
            <a:off x="465428" y="1038865"/>
            <a:ext cx="3043577" cy="21319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5287748"/>
            <a:ext cx="8382000" cy="830997"/>
          </a:xfrm>
          <a:prstGeom prst="rect">
            <a:avLst/>
          </a:prstGeom>
          <a:noFill/>
        </p:spPr>
        <p:txBody>
          <a:bodyPr wrap="square" rtlCol="0">
            <a:spAutoFit/>
          </a:bodyPr>
          <a:lstStyle/>
          <a:p>
            <a:r>
              <a:rPr lang="en-US" sz="1600" b="1" dirty="0" smtClean="0">
                <a:latin typeface="Comic Sans MS" pitchFamily="66" charset="0"/>
              </a:rPr>
              <a:t>Example: If someone committed a crime here in our town we would have the right to have a public trial where there was a witness to see the crime being committed. Then it would be a speedy trial.</a:t>
            </a:r>
            <a:endParaRPr lang="en-US" sz="1600" b="1" dirty="0">
              <a:latin typeface="Comic Sans MS" pitchFamily="66" charset="0"/>
            </a:endParaRPr>
          </a:p>
        </p:txBody>
      </p:sp>
      <p:sp>
        <p:nvSpPr>
          <p:cNvPr id="5" name="Rectangle 4"/>
          <p:cNvSpPr/>
          <p:nvPr/>
        </p:nvSpPr>
        <p:spPr>
          <a:xfrm>
            <a:off x="3886200" y="589956"/>
            <a:ext cx="4038600" cy="3293209"/>
          </a:xfrm>
          <a:prstGeom prst="rect">
            <a:avLst/>
          </a:prstGeom>
        </p:spPr>
        <p:txBody>
          <a:bodyPr wrap="square">
            <a:spAutoFit/>
          </a:bodyPr>
          <a:lstStyle/>
          <a:p>
            <a:r>
              <a:rPr lang="en-CA" sz="1600" dirty="0">
                <a:latin typeface="Comic Sans MS" pitchFamily="66" charset="0"/>
              </a:rPr>
              <a:t>In all criminal prosecutions, the accused shall enjoy the right to a speedy and public trial, by an impartial jury of the State and district wherein the crime shall have been committed, which district shall have been previously ascertained by law, and to be informed of the nature and cause of the accusation; to be confronted with the witnesses against him; to have compulsory process for obtaining witnesses in his favor, and to have the assistance of counsel for his defense. </a:t>
            </a:r>
            <a:endParaRPr lang="en-US" sz="1600"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3518561154"/>
      </p:ext>
    </p:extLst>
  </p:cSld>
  <p:clrMapOvr>
    <a:masterClrMapping/>
  </p:clrMapOvr>
  <mc:AlternateContent xmlns:mc="http://schemas.openxmlformats.org/markup-compatibility/2006" xmlns:p14="http://schemas.microsoft.com/office/powerpoint/2010/main">
    <mc:Choice Requires="p14">
      <p:transition spd="slow" p14:dur="3000" advTm="10649">
        <p14:shred/>
      </p:transition>
    </mc:Choice>
    <mc:Fallback xmlns="">
      <p:transition spd="slow" advTm="106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6" presetClass="entr" presetSubtype="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down)">
                                      <p:cBhvr>
                                        <p:cTn id="20" dur="580">
                                          <p:stCondLst>
                                            <p:cond delay="0"/>
                                          </p:stCondLst>
                                        </p:cTn>
                                        <p:tgtEl>
                                          <p:spTgt spid="3">
                                            <p:txEl>
                                              <p:pRg st="0" end="0"/>
                                            </p:txEl>
                                          </p:spTgt>
                                        </p:tgtEl>
                                      </p:cBhvr>
                                    </p:animEffect>
                                    <p:anim calcmode="lin" valueType="num">
                                      <p:cBhvr>
                                        <p:cTn id="2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0" end="0"/>
                                            </p:txEl>
                                          </p:spTgt>
                                        </p:tgtEl>
                                      </p:cBhvr>
                                      <p:to x="100000" y="60000"/>
                                    </p:animScale>
                                    <p:animScale>
                                      <p:cBhvr>
                                        <p:cTn id="27" dur="166" decel="50000">
                                          <p:stCondLst>
                                            <p:cond delay="676"/>
                                          </p:stCondLst>
                                        </p:cTn>
                                        <p:tgtEl>
                                          <p:spTgt spid="3">
                                            <p:txEl>
                                              <p:pRg st="0" end="0"/>
                                            </p:txEl>
                                          </p:spTgt>
                                        </p:tgtEl>
                                      </p:cBhvr>
                                      <p:to x="100000" y="100000"/>
                                    </p:animScale>
                                    <p:animScale>
                                      <p:cBhvr>
                                        <p:cTn id="28" dur="26">
                                          <p:stCondLst>
                                            <p:cond delay="1312"/>
                                          </p:stCondLst>
                                        </p:cTn>
                                        <p:tgtEl>
                                          <p:spTgt spid="3">
                                            <p:txEl>
                                              <p:pRg st="0" end="0"/>
                                            </p:txEl>
                                          </p:spTgt>
                                        </p:tgtEl>
                                      </p:cBhvr>
                                      <p:to x="100000" y="80000"/>
                                    </p:animScale>
                                    <p:animScale>
                                      <p:cBhvr>
                                        <p:cTn id="29" dur="166" decel="50000">
                                          <p:stCondLst>
                                            <p:cond delay="1338"/>
                                          </p:stCondLst>
                                        </p:cTn>
                                        <p:tgtEl>
                                          <p:spTgt spid="3">
                                            <p:txEl>
                                              <p:pRg st="0" end="0"/>
                                            </p:txEl>
                                          </p:spTgt>
                                        </p:tgtEl>
                                      </p:cBhvr>
                                      <p:to x="100000" y="100000"/>
                                    </p:animScale>
                                    <p:animScale>
                                      <p:cBhvr>
                                        <p:cTn id="30" dur="26">
                                          <p:stCondLst>
                                            <p:cond delay="1642"/>
                                          </p:stCondLst>
                                        </p:cTn>
                                        <p:tgtEl>
                                          <p:spTgt spid="3">
                                            <p:txEl>
                                              <p:pRg st="0" end="0"/>
                                            </p:txEl>
                                          </p:spTgt>
                                        </p:tgtEl>
                                      </p:cBhvr>
                                      <p:to x="100000" y="90000"/>
                                    </p:animScale>
                                    <p:animScale>
                                      <p:cBhvr>
                                        <p:cTn id="31" dur="166" decel="50000">
                                          <p:stCondLst>
                                            <p:cond delay="1668"/>
                                          </p:stCondLst>
                                        </p:cTn>
                                        <p:tgtEl>
                                          <p:spTgt spid="3">
                                            <p:txEl>
                                              <p:pRg st="0" end="0"/>
                                            </p:txEl>
                                          </p:spTgt>
                                        </p:tgtEl>
                                      </p:cBhvr>
                                      <p:to x="100000" y="100000"/>
                                    </p:animScale>
                                    <p:animScale>
                                      <p:cBhvr>
                                        <p:cTn id="32" dur="26">
                                          <p:stCondLst>
                                            <p:cond delay="1808"/>
                                          </p:stCondLst>
                                        </p:cTn>
                                        <p:tgtEl>
                                          <p:spTgt spid="3">
                                            <p:txEl>
                                              <p:pRg st="0" end="0"/>
                                            </p:txEl>
                                          </p:spTgt>
                                        </p:tgtEl>
                                      </p:cBhvr>
                                      <p:to x="100000" y="95000"/>
                                    </p:animScale>
                                    <p:animScale>
                                      <p:cBhvr>
                                        <p:cTn id="33" dur="166" decel="50000">
                                          <p:stCondLst>
                                            <p:cond delay="1834"/>
                                          </p:stCondLst>
                                        </p:cTn>
                                        <p:tgtEl>
                                          <p:spTgt spid="3">
                                            <p:txEl>
                                              <p:pRg st="0" end="0"/>
                                            </p:txEl>
                                          </p:spTgt>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randombar(horizontal)">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0"/>
            <a:ext cx="3733800" cy="555625"/>
          </a:xfrm>
        </p:spPr>
        <p:txBody>
          <a:bodyPr/>
          <a:lstStyle/>
          <a:p>
            <a:r>
              <a:rPr lang="en-US" sz="2400" dirty="0" smtClean="0">
                <a:latin typeface="Comic Sans MS" pitchFamily="66" charset="0"/>
              </a:rPr>
              <a:t>Right to a Trial by Jury </a:t>
            </a:r>
            <a:endParaRPr lang="en-US" sz="2400" dirty="0">
              <a:latin typeface="Comic Sans MS" pitchFamily="66" charset="0"/>
            </a:endParaRPr>
          </a:p>
        </p:txBody>
      </p:sp>
      <p:sp>
        <p:nvSpPr>
          <p:cNvPr id="3" name="Subtitle 2"/>
          <p:cNvSpPr>
            <a:spLocks noGrp="1"/>
          </p:cNvSpPr>
          <p:nvPr>
            <p:ph type="subTitle" idx="1"/>
          </p:nvPr>
        </p:nvSpPr>
        <p:spPr>
          <a:xfrm>
            <a:off x="641445" y="3810000"/>
            <a:ext cx="7498180" cy="1242420"/>
          </a:xfrm>
        </p:spPr>
        <p:txBody>
          <a:bodyPr>
            <a:normAutofit/>
          </a:bodyPr>
          <a:lstStyle/>
          <a:p>
            <a:r>
              <a:rPr lang="en-US" sz="1700" dirty="0" smtClean="0">
                <a:solidFill>
                  <a:schemeClr val="tx1"/>
                </a:solidFill>
                <a:latin typeface="Comic Sans MS" pitchFamily="66" charset="0"/>
              </a:rPr>
              <a:t>This Bill of Right shows that if you have been committed in a crime with two people you may choose to do a jury court. This means that the government will not be included in this trial. This shows that it was only between you two and has nothing to do with the government,. </a:t>
            </a:r>
            <a:endParaRPr lang="en-US" sz="1700" dirty="0">
              <a:solidFill>
                <a:schemeClr val="tx1"/>
              </a:solidFill>
              <a:latin typeface="Comic Sans MS" pitchFamily="66" charset="0"/>
            </a:endParaRPr>
          </a:p>
        </p:txBody>
      </p:sp>
      <p:sp>
        <p:nvSpPr>
          <p:cNvPr id="4" name="TextBox 3"/>
          <p:cNvSpPr txBox="1"/>
          <p:nvPr/>
        </p:nvSpPr>
        <p:spPr>
          <a:xfrm>
            <a:off x="641445" y="5181600"/>
            <a:ext cx="7772400" cy="830997"/>
          </a:xfrm>
          <a:prstGeom prst="rect">
            <a:avLst/>
          </a:prstGeom>
          <a:noFill/>
        </p:spPr>
        <p:txBody>
          <a:bodyPr wrap="square" rtlCol="0">
            <a:spAutoFit/>
          </a:bodyPr>
          <a:lstStyle/>
          <a:p>
            <a:r>
              <a:rPr lang="en-US" sz="1600" b="1" dirty="0" smtClean="0">
                <a:latin typeface="Comic Sans MS" pitchFamily="66" charset="0"/>
              </a:rPr>
              <a:t>Example: If you accused someone of stealing your car you could go to a jury trial which doesn’t involve the government because that crime was between two people. </a:t>
            </a:r>
            <a:endParaRPr lang="en-US" sz="1600" b="1" dirty="0">
              <a:latin typeface="Comic Sans MS" pitchFamily="66" charset="0"/>
            </a:endParaRPr>
          </a:p>
        </p:txBody>
      </p:sp>
      <p:sp>
        <p:nvSpPr>
          <p:cNvPr id="5" name="AutoShape 2" descr="data:image/jpeg;base64,/9j/4AAQSkZJRgABAQAAAQABAAD/2wBDAAkGBwgHBgkIBwgKCgkLDRYPDQwMDRsUFRAWIB0iIiAdHx8kKDQsJCYxJx8fLT0tMTU3Ojo6Iys/RD84QzQ5Ojf/2wBDAQoKCg0MDRoPDxo3JR8lNzc3Nzc3Nzc3Nzc3Nzc3Nzc3Nzc3Nzc3Nzc3Nzc3Nzc3Nzc3Nzc3Nzc3Nzc3Nzc3Nzf/wAARCACUAK8DASIAAhEBAxEB/8QAHAAAAgIDAQEAAAAAAAAAAAAAAAYEBQEDBwII/8QAQRAAAgEDAwIEBAQCBwUJAAAAAQIDBAURABIhBjETIkFRBxQyYRVxgZEjQhYzUmKhscEkgoOS8Bc0cnN0orKz0f/EABQBAQAAAAAAAAAAAAAAAAAAAAD/xAAUEQEAAAAAAAAAAAAAAAAAAAAA/9oADAMBAAIRAxEAPwDuOjRo0Bo0aNAaNGjQGjRo0Bo0aNAaNGjQGjRo0Bo0aNAaNGjQGsHWdGgU/h5X11wobo9fVmpMN2qYY8pgoiuQFJzz/wBD002aTvhnkW68KSOL3WYx/wCZn/XTjoDRo0aA0aNGgNGjRoDRo0aA0aNGgNGjRoDUC7XaktcSNUs5eRtsUMMbSSSH2VFyT9/budZq7vRUlSKaaVjOVDeHHG0jYOcHCgkdj+x0r9BV4uEklTWTmWurIzUQyPAEMtKWxGUwT5VBAK8EFhkcgkLyOuvky71tNNTIQCoqq3zjjswRGAP5Mfz0rjq+tt9ZNW1tXQ1dojqRBUvS1CzCl3fScqBt2k4YOBwAQScjU/rVZqiop7fS0tDK8x3qtRVJEzyEYymVY7goY5A7A9+cKV56VuNclLaLlDPN48MirPRTLIzJHtAeZjsLMNwHAIPBIO0YDryHIyDkHkEHXrVT0pVPW9OW+omLGV4F3712tuHByMDByORgc+g1baA1qqaiGlgknqZo4YY1LySSMFVFHckngDW0nGlu8XGlqZVc1cDW2kimqah0YOC8RACt9gdxIyDuUD30EH4d1lLLHdIYKgTF7hPURvxiSNmxuUjhlDArke3POnLXN+i5K7+mIFZcoaxZqWpmT/ZI43UeJCuCQxbgIB9IBxnLHGukaA0aNQLterXZoFnu1fTUcTHCtPIE3HGcDPc8aCfo1UWHqeydQxCSzXGGpG3dtGVcDJGSpwQMg+npqxlq6aGQRy1ESO3ZWcAn9NBu0ag1l3oKJzHUVCiUAMY0Uu4B9dqgnH6aKK72+vlaKkq4pJlGWizh1H3U8j9tBO0aqp+pbFAX8a70SeH9ZadcL+ZzxqeKqnaD5gTxmDGfE3jbj8+2g3aNRaO5UNcD8lWQVGO/hSBsftrYlXTSSmKOoiaQZyiuCwx9tBuPbVFebvUWy50oVVlpnidpYVUeIApXLr5snaDkrjJAODkBTeE5HGua1t6lW8K1bTzz3EyK1OKSn5SJZAGQkkjch3g8jcsnHpoGW8IaWo/EaC41Mf8AFimq6eF42V4yVUuQykgBR/KRkA+uNTbJQWSLNbY0pmWZTiWB96lWO47cEgAnnjvqmtdse19YRQvIJI5YKt4MuAyxZpsJtHGFIIB9AB3JOpYoZ7Bd6quorUlXBXnMzUyqk6MMkbskB15IyPMOByOVDRS2S42+5XTqCvroa2oeNvAp2JhhhTGdpY7sAYPmxxub31QuLh+EVn4XKluEFI70q0pz5ch5BG7g+UkH+IVGTt2gAZMiq6on6gkkpI7RPSxW+daqtaonj5jRpMBdjnJLxcg8bVbPcHU5VqrjbxFEnnqKtI62pSdSZSsgDKnHKBAT6ccYzuwGOkrsLSKmw1zI34bN4LVKM0jnd50aYY4LKwO/6S24cHAN7deqLRaqWOqqasPDIV2mnRpjhiADhATjLKO3cj30iS1E1D8TuobhI7wUsaUlNLIQ2AsqkRsMHsJRg5GMEn86G2rO8ldaamGiobnK5Ae3hXxNE5qFV1AzlXV2GfqUBck8kOm1VdcbxE0UNG9ttkoxJX1UgSTZkZCx9xuBZcsVKnnB4BVrBX2azT3jpiWxVEtZLVzhIqem3JUxPmSNQxwqhUIXBIA251AtdXeOuB8lZopbNb/DV6iscklc5Voo42xkHzec5HB7HjT/ANP9JWiwyvPQ02alhgzyHc2OBgeijgcDA40FP0LQSJerzU1hIngneCOFZAyRK7eI2CFGSfLkkfygemS76Vuj5hNdupAuP4VxMbY99oP+TDTToKjqepqYLWBRTpTzTTRReM+P4aswDsM8bgu7GeM4zpZtthqLNc4LvFb7hc6ipKrK9dWI8tGj7QUTA823C5y3YZBJzmu+Jt8FdWP05RSUdQIaSaqrKaRA5dkUeHGeRjlw2O/lBzgEFyqaqWstFDJQfORtUvGN9KiEwc5JdX/lGNrADPPb1AeL5FbrpUJaJmMdc0bTU1RHtEkLKfrQnnIOM4BHvwdUdtjauoaGmlgWKpqvGarqPASV5XjkCEtuGNp7njgEAYGrm9xW21x/iK00Ir90hgkxjEjKA7H2GFBY+y50jWypNp6vs1WyQtRFPw8VhqCxlWTaQSuQEcvtZhtz/EPPl0DtdhUdPWqYWK1wfKw07yyFZCsmRjhVCsWbGTz6gD1yN92gtl2SO0XMo9ROmMxsEeNtpOV5ypwDjGdbr7V1kQp6S27oqqobEVS9I08MZBBIcKQVyMjOcf4ZidWC1W6iS+XCkaaooZPFphEGLtMV2AAAjOQcc8YGT2zoPVruNQfw6kNLvV/FjmmSLZGDGSvABO3O3seOe/GCtSXG1y1YvNrSGSATtTrHCWaMnwjKJmhfYquApwwPmRshjkavbDR1Q6dsaLUyRVy06GWpemV2cYBdST23Hnv6ar62stMXW9oslDUUUVRCGlmohHhiDGyrhsYyFP0Zzt5xgaCZXy0Fxo6CO4U0cVbXwYhqlCRvC5UsNoZt4bgnaM9j31Dgudhq7TI1bY1MUNHDUv4VJzsdcllGAcLjkrn9+NHXV8i6e6SuFdVTwpXPvW3pNCokVuyADnOMk59jrXRdaWBbDZaiG9Rpsplc0cLoZZSI8eFswxzn0Ug5AGdBmmgt6WM1FI9RFWxSTRw10Qd2kEblVMjAHcrDbnd7kjBGRnfSm82y9bamnpUcePUVDbVffERE+45DA7yh7HJXJ4GYNvuNZVdPyQ2m2Xd7hUJmsppYWplhaZmeVw0gGSMsF259M8cjNzvt4uNDVw27py80DrHHHO1SihBEGG4Jh8E7WfJABwMZzggLDqi9wWbrK3VkjRzrHRPHNTxZaeNJZY1EioMlwWVRgDsCQfQ+a74g225UFbS9Ozs93R2gWGaFlaJuxcqQDgE45xlsL3OlSK5/hVH8ikBoL+jYo3q4GijnLAKrLywxhVUAMcbiMD09WK1CPrBaiOk2rK4ppXjkcyysu92dgWG0AxYLAclhzzkhTdMWqmo7LerisAr2obwi3GOWNnaen2r4oZTzlWLOCcnKEcgnPTbjcqIrT3K3pT1FtttunuEfh7QpIUqm09l8vij9dKvw1eC62OeOlgpqW/xTy1UlPIpj8aKWRiElAydpU45B2go2DxmB1LQ0fTVdHTTWmopYOoa2lWpjjrhIk3hyHers3IVhKOB3CnsNA12q2K/Ql1u1ziNTWX2karrFPl8rR+WMYGQEQheOeCe+kCpraxWt1wgqKuskgjWIy1GyPc8J5MbkgkspDgAkHkHudd32IY9oCtGRjHpj/wDNcVt1ugq2vvT1Ebjb8uZKUTyCOSJl3AoigYaMgEDuRuQ49dBb0d+S33r8Vjgq5KyVGE1HR7poqiMlS00SBj6lSOMgO2cjlen0NZBX0kVVSSLLBKu5GHt+vIP218/W03K03aANSCehq518dYYGhWBhGrCWN8lRlWwd3lYIwOR5g601fP09X1NfFcKOONqhzWw/LNFHKxZclxkmGVdykn6WVg3vgGnpBPB6j6qUEbZa5JuPTMYUj/2Z/XTZpO6UKnrLqd1RkE3yswVu4zEM9jjOQTxxz99OOgQqPpCjv0F1avnq42qK2eOaOORSuBIdpXK5U7dpyD66vKfph6RJ1pL5dYjMctl43AOAMgFMDt6Y557nW/p3ctTelYg4uLEY9jHGf9dXWgTJugjPM883UN2lmdPDLyujeX1AG0Yzkg47/tqJUfDxEp6l5LxW1JemeIxzHykEf3SDwAAMHtp+1rnx4T7jgbTkjQcf6cvHUND09SzW+uFQqU9OCtbF4vhoQFYKFdSSjHkn2IJHA1PuNJX3mTNwQXWpH9XSyPsjibe8UmIldQyYXOTuYA9udQbZQs0S0pYwBqUTQ1RAjaeAlGBOOzYXgHJ4JyOdNHTlA8k8MlLOlQhFQZyCB4EkgV8Hbgg5djgYPnBwNBoqvHp0+Xd+pKQgKEjhjkljYEY27kVyoHPOeARzngXFN0rT19DJS3qhopKaSLaEjD7zuHm3M3mJB7NkHk551c2S2JbKJYd5klwPFk3uwdsdxvZiB9snVj2GgX7L0fZrMuKOlJHhiPbNK8yhRjAActgDAwPTV1DSwU+fl4Yos99iBc/tr20gVdxICj1PbVJN1l03BJtmvtvTnG9p12ZxnG7OM4IOM5wRoL0DUS7jNqrP/Tyf/E69QV9JUMiwVUErMu5QkgJYYByMemCD+o1Dvdxp4SLc+9qirglKKgB2qq8sfsCyj/eGgpOqq+mh6DT5qIyLVU8aCBE3GQFQzAAdxtB0ndERrSPf6oSTyVtVDTTVMzeRRPJI++ONmA8oAX14yAfp1t69lmmtdgpkR3WmoUm2xgsfGKr4RKhWLKCpJGACdo55Gqitt62voRqKooFc1E2I4qWdo1RGZyM5JJ4XJBJByR6DQQemVqaKltlygWSaroPEmgdqsLFUmQ7ymWKsQUKjJ7Mo4IyC99WXKj6u6HslxomcRVlxpVVSBlS0nhupHIJGWH+Ol2xWaOB6mnvAgVvnzBR0wCOi03gSOgQsvcFhl+5KAE6mpf7bCKGGMFqWmvrTtT0i+M5DxSyIuxASD4gPBx9BPIwSDTY+nESkD0c01puVO/g1Jo2xBM6nJbwTlQH78AN5u+lPrC4S0tykqKuKOoqaDbLLNSmZqVmRlI3sATTS8E48ylThu4IYrVa63qE3G9U1ZdbAK6oGyPwwkjwrGqZeNwQGJDEMOdu38g32m1UdptsVBRRBKeMHgncWJ5YsTySSSST3J0HI+pI4a2rpr5bqeKe31NIKlIkD79wkBaMbAQ2WaTcp52u5UnBAaeknp+oLaaaWR4rpbVEXiiRQ80BGYmcrkHIxnHZlbHHeqNBDbOq6+wNJHFa6iZamigCMVjkeNt8WOwRyCeCOeByRqhoDNZviMJ6OSOnd4GWWaRExV+YvulwuUDDcpbjayqW7cg2Uc1TabgVgAgmhWnpJBUsG8d9oADN6bhtVW45K5HJGny03CmulDFW0cgeKUHHIO0gkFTj1BBB+4Okashiu95vc5pHljhp6eVGRWLANuSZBsOXK+EMqD9SjHIGpPw7uLw1FTaatlZ50FdTyxR7Y5Q2FlI57mRXfH9l1PrgAw2Ej8UvwDH/vy+U+n8GPV3qisAIvHUOeP9tTj/gx86vdAa8yKGQqexGNetYOg5XS0tPJa6ZzVCOWGjVfLtbcqvIoDA+uSoBHbj041c1V0vFpsJe2U9MZXuskCCcBF8LLebI442nv3xqBGiCz0otyg1SyQmSNkOS28lef7JY/4Hvxi+66t9LL0ysVWqRwNVRtL5mwGdsZ45xvcfofbQTKquqarol6+J3hqZKDxiYxhlbZk49j7ai9Ex1Mdjq6arr6qrlinZDNUuGcExoSMjjgk41LsFK1R0XS0UswdnovAaVc4Y7duRnn76qPhjWNXdPVM8iFJJJRJImeFdo03AcnjOcZPbQbbFaqa4dH11DVxJLBM8o8N8uqnGOM/cZ+2s9Km1x9OVNbcBSRU7SyM8k2ABGOBkn0AAA+2NTehjI/TkfjnzGWUH/nOl2hslru9jllhVpbjaZWVS6EjIUNsKkYZWRh3BPm4OQDoIVjt6N0dT9RUtNMs9pmlmt6IGPiwKxAGPUMm7GOwf1xjV5TS0vUt9N5oJzLSwWoqgZPpkkL4PvkKGHHBDDTJ0/Xx3WyUNdEqiOeFX2qOBxyB9tc/r7jWf8AZzdaW3wJSV0lS9FAUc5cbQwI4GDtyoAJxxz3GgX3pKu8XsW9qyI19YkcDFFOYolXZKsb4wzR4fnHd27aufiTYadoZvEgqmpaZF8AU8pZiyQsfpP0t283P376ufh5T2yrrp62it3yjUSNThWAG3cR9IBKgbUXsTnuSSThb66qUrurJaE1Nw8pl3UsOcSp4SAHOfKAwbnt3B76C0h+cpYBDTRtUVYjEFKEqSSR8qFYMx+nLxsN2eGIzydbenZJpOorfKammcvUzCehmgLzUxzUbGEhbI8uQMjlWbnBGvRpFraSAJKgo6KOXxVo6hvFELRMgBAxgY5Xjng9+SdHO0/V3iSq7SyRPIUJA+VWP+GqED1YOGz640D9c7hS2yBJq6ZYY3lSIM3bcxwo/c6l+mubfGSpWSmtlCHkWRPmLgwQ9lp4Wdc+43mPjjP+IfrPJPNZ6GWrKGoenjaUoMLvKgnA9BnOg5l1cPxS/wB7jVZ1dHpqZGSURNkYberZB4Lc49FbWm9SfitvjqzJHBdgoir4YhslqiuCGQAkqSpdcqDjcQcgY1JkpaqK8XlMVFVNJdJWj+Wpy7RKYlCkZBTC72yDjPtzxpprXeFlgS42SuEYIZsxozttOV2vEx2up27WbnyEE+fOg3WG/wAVvvlNcKg08dLU0AjqpYWkdJJBPtV045G5mORxg98DTfHYJoOqIrrbJYfkZ0Zp4ZMtscg4aL+yGzlgODgHuTpMrIklJko5nml8GWRHRUQkCpTKjaO7fUR7scbcjDZ8P7iZVr7U23bQOhgKybx4Lg7RnAxgq2Fxwu3HGNBZWVs3/qEe1RD/APSmrzVNagF6hveP5mgYn/h4/wBNXOgNYOs6wdByiqqZKKyLUtS+LEqxMuYXkUukyEblQE4BIOR35HfVzdrkepfhlVVdTGUacqI3ijcBnEi7HVXwwXdtPvgHB7HXqzULXGnqLa9RLEQamNJ4ThoirpggHj1PHY5IOQTrQelOo2iWhK24UAqQ8YermlFOqsCDHGy47ABULYTBwTnABv6YJNhoiybCUzsBzt5PGRpOsNxo7QnUlqgj8KoowI0hHDO2zCnONvOUOc8Z5xroFHTRUdNFTQIEiiUIij0A1W3Ppu13StjrKym3yoMHEjKrj2cA4Yc9jnQRuiJFqOn46iLd4c0skibo2QldxAOGAPOMjI1X/D+C7RLdlu8VUkZqSIBUqoygLAbdvdduzvznP203xosahEUKijAUDAA160FH0xbKqz09TQzeAaWOdmpGiJBMbc4ZccEH2JB78dgjdX0dTbrzZrVT11KjVlTVVUZmiYqpEagcbh2LHA7ZweMa6rpd6ntT1NXb66GkWrNO+x4mVWKgspWRQ3G5GVT77S2OcaCu+Glv+Qt1cEh2JJUDByTvYIoYjJJADZGPdW+2ucpDUHqe811fCk0UNykJ8OFjJMoZj4W4EArsRTk+UNIvqMa7D0mgj6doUVi4VMbj3bk8nSD0xa3ub1VRR7g89VJLI0tUQFjmTzOEAIbDBdobjvg4Gg1dZvOkitRU4lqq5oloTBCUeAliJHbacvgKCoGSME9hwydA0s8VRc6q4U9TRyIEjSlqZI3FOmC2FZScAjbwTkbewGNXvTdjtNrpFe1xiRmGGqpXMksnP8znk8jt6Y1HssRmuvVKTxiSGStRFVxlWX5aEEY9RndoE259O03UvW/UE9TV1RpqO3oDHT1GEZpEcbT5QcbFBIz/ADeoOulQzRQ25JmYeEkIcsP7IGf8tLPQMDVNtu1bUKyS19dL4isuMFAIsD+75Dj7Y1m6TSTfDhYQzfNVtDHSRmIYPiyARgjHYAnJx2AJ9NBO6FpGpunKeSVpHlrGesdpANxMrF+cfZgP00wYHtrxBEsMKRIAqIoVQPQDWzQc8utCq/EAUdC6xGW1TSiJwNjyNNGdvJ43bWPA4JJ99WHRUPgXy6JJJvnFLTrIQAVJVpQSpH97dkZOG3DtjVbdqQXD4tSUqnw506eE8M2fpdalShIHJAI7Z5BI9dX3TslRWXytlqrWlG8MCRyNgnMzMxcKSBuXCxncBzu9wRoLC2oVv94OeG8A4/3CP9NW+l5IKuovdyqKCuenMZjgaOSJZI3IQMGGMMPrwfN6DW4HqSCGIH8Jrpd/8QgyUw2/3R/Eye3BIH30F3rB1TVl4raOWJGsNwqVZFLS0jROiE9wdzqxx9hrV/Sy0qG+akqaLa20mspJYRn7FlAb9CRoKWlrHoa6nqXKxwNX1sT7e7gOQM/fcv7DTzrn9LcLPDRy089fTzRy1lXOKdSXkdJJ94dQgLcB+PfI0wp1DLUVvylDZ653MQlElRsgTbnHIY7x/wAnpoL/AEapXj6hqUUGot9B5yG8NGqG2+mGbYAe3dSPz76x/R9JtpuFyuVWysGGakxLn/wxbQR9jkaCbcrvbrXEZLlXU1KgGczShOP11BTqq2zlRQirrt67o2paSR43H2kxs/dhrfS2qyWffNBR0NISxd5RGqEse5Le59860VHVdkjd44q1auVFLGKjUzvgAk8ID7aDDXO+VCE0FiWI8FfxCrWLP6RiQjW1YL5OzfMV9HToQMLT0xZ19/OzYPp/LqnHWVXUtGlF03cIjMSI3uDx06Ej/eJ59sZ+2vbzdUVCq1TLS25ZnVIY6aPxpM8klmbjbj+6CMH34CZYIK220FzoxPNXPSzsKVpwgdwY0cAlQB9TN6DjVBaqL8IsUdqt1aGNPEiVIpw8hZxlWUNksFBG0AYxgjI7rPp+nb14bzLdngqKghpWl8R2zwM4WQIDhQOBj7d8yq3pKCtoKWGoqmeenbeKh4kYk4OOCOACcge40DBSpHT0kcaIkccaABFXaFAHYD0/LSm12NB0NW3uKSKOateWaneUlkLSOVhJxyRt2HA5xrd1j1OlrC0MENVPNL/XvTU4lWnj9S5LKqlhwNxxznsOcdYU8FbS2OjRWVamvgjRVJKhFPisCAcfTEQDzjPGgsaXd090gplbxZKKi3yGNT/EcLliF75LZOO/OqOvovDvnRNtd4XmgjkeQtGd+I4xllOcDLlQRg5DcdtMPUWGp6RWBMLVsIkwMj6htz9t+3P20uT3621fXlogFwppKmGappfApnJZW2EgyHjjyMCvIDFfbOge9Gq683aC10weQNJNISsEEYJaZwCdoAB5wDpUSXry7olXRNbrfG8RKxuZCCc8BlkhV0PPfBHHb3CbIyn4swJhciwyk47/ANfF3/b/AD03AY0j22nlX4qu9VUeNPD07EjucDcWnYkgDA/lHp7aedAt13Sheuqa623u522apkWSUQOrxkgbfodSBkAZx7ai+J1RC8kFvu1lu0kG0PDOhhlA9dxQsMn32qPtpmr5ZYKOWWng8eVFysW8Jv8Atk8D9dc8husFmrJb9dKMW9MNmA0/hzzzuOY1ZiFdVRE+nO5hwc8EGV+obxRopuPS1bJhAXe3TRzhffglWP5AE/5a0w/EHp1qlqetqprZKpxi5QPTBvyLgDVrbb3T3C5T0kLx5ijV1BkAkfJIY7O4VSAu7sW3DjbqxqaWnq4zHVQRzIf5ZFDD/HQJ12qovxmeb5mnSlZEk+YaRdozFLg59sKdbqbqSyUwkms9PXXJ/BQNPBCWVkUYUeK+EHvjd/MTjknU+DoXpWnqlqoLBQRzKwZWSEDBGew7ep/Pj2GrBbBaUSKNaCARRDEcQXCKNpXAXtjBI7aBWk61uFVUyxUNLbKWKMlfFrqw7mOBgqiKSeTjuOQdeax+pq1kljkuKxKMSxUkSRZYY7eIEc/nuxj76fMfn++jA0CXSdI0s19eoqKCUKsLBqqaokeSVn2nAJkJCjkEEdxxwOd8/wANulp5GeShqCzHJIr6gAn8g+NNoGNZ0CsOgOnvnKWqMFU0lKoWIPWSuoAzgEFiCOdMcFLDBEkcSKqJ9I74/wCs63aNBj00m9V9L3S6XYVtPPR1lIYljNurnljjUjcdytGe5JXurduCNOejGg5jF098QFDR0VVY7VFE7vBHTvIUUtuGSuwbiNxPmyCcEgkDXq3dF9R1FcY7tV01Hbk2tGlHUSOyyEsXaMsAYw24jGTgMduPTpeBoxoFu92AwdM/h3T1OiGKaOZYDMyeLtcMwMnLZbHLHJJ5PvpOq7P1TWVKfL9PU9qmo1300lNVoYt427QcrnHlORjkH37dVIB76MDQL1D080ky1N3qPmGk2zzUhgi8FagbcSKQgYldoUEk8AevOmEDA0AAazoFA2q8p8S2vMdNTNbJLelG0jTEOuGZyQuOeSB3HGm/RjRoNVTDFUU8kFREksMqlJI5FDK6nggg9xjVGembdStHLbfGoNjIfDpnxEQD28M5TBHHAzzwQedGjQTbTY6C0S1ElFG4epcvI0kjORyTtBJOFySQo4GT76tNGjQGjRo0Bo0aNAaNGjQGjRo0Bo0aNAaNGjQGjRo0Bo0aNAaNGjQf/9k="/>
          <p:cNvSpPr>
            <a:spLocks noChangeAspect="1" noChangeArrowheads="1"/>
          </p:cNvSpPr>
          <p:nvPr/>
        </p:nvSpPr>
        <p:spPr bwMode="auto">
          <a:xfrm>
            <a:off x="63500" y="-936625"/>
            <a:ext cx="2324100" cy="1962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BDAAkGBwgHBgkIBwgKCgkLDRYPDQwMDRsUFRAWIB0iIiAdHx8kKDQsJCYxJx8fLT0tMTU3Ojo6Iys/RD84QzQ5Ojf/2wBDAQoKCg0MDRoPDxo3JR8lNzc3Nzc3Nzc3Nzc3Nzc3Nzc3Nzc3Nzc3Nzc3Nzc3Nzc3Nzc3Nzc3Nzc3Nzc3Nzc3Nzf/wAARCACUAK8DASIAAhEBAxEB/8QAHAAAAgIDAQEAAAAAAAAAAAAAAAYEBQEDBwII/8QAQRAAAgEDAwIEBAQCBwUJAAAAAQIDBAURABIhBjETIkFRBxQyYRVxgZEjQhYzUmKhscEkgoOS8Bc0cnN0orKz0f/EABQBAQAAAAAAAAAAAAAAAAAAAAD/xAAUEQEAAAAAAAAAAAAAAAAAAAAA/9oADAMBAAIRAxEAPwDuOjRo0Bo0aNAaNGjQGjRo0Bo0aNAaNGjQGjRo0Bo0aNAaNGjQGsHWdGgU/h5X11wobo9fVmpMN2qYY8pgoiuQFJzz/wBD002aTvhnkW68KSOL3WYx/wCZn/XTjoDRo0aA0aNGgNGjRoDRo0aA0aNGgNGjRoDUC7XaktcSNUs5eRtsUMMbSSSH2VFyT9/budZq7vRUlSKaaVjOVDeHHG0jYOcHCgkdj+x0r9BV4uEklTWTmWurIzUQyPAEMtKWxGUwT5VBAK8EFhkcgkLyOuvky71tNNTIQCoqq3zjjswRGAP5Mfz0rjq+tt9ZNW1tXQ1dojqRBUvS1CzCl3fScqBt2k4YOBwAQScjU/rVZqiop7fS0tDK8x3qtRVJEzyEYymVY7goY5A7A9+cKV56VuNclLaLlDPN48MirPRTLIzJHtAeZjsLMNwHAIPBIO0YDryHIyDkHkEHXrVT0pVPW9OW+omLGV4F3712tuHByMDByORgc+g1baA1qqaiGlgknqZo4YY1LySSMFVFHckngDW0nGlu8XGlqZVc1cDW2kimqah0YOC8RACt9gdxIyDuUD30EH4d1lLLHdIYKgTF7hPURvxiSNmxuUjhlDArke3POnLXN+i5K7+mIFZcoaxZqWpmT/ZI43UeJCuCQxbgIB9IBxnLHGukaA0aNQLterXZoFnu1fTUcTHCtPIE3HGcDPc8aCfo1UWHqeydQxCSzXGGpG3dtGVcDJGSpwQMg+npqxlq6aGQRy1ESO3ZWcAn9NBu0ag1l3oKJzHUVCiUAMY0Uu4B9dqgnH6aKK72+vlaKkq4pJlGWizh1H3U8j9tBO0aqp+pbFAX8a70SeH9ZadcL+ZzxqeKqnaD5gTxmDGfE3jbj8+2g3aNRaO5UNcD8lWQVGO/hSBsftrYlXTSSmKOoiaQZyiuCwx9tBuPbVFebvUWy50oVVlpnidpYVUeIApXLr5snaDkrjJAODkBTeE5HGua1t6lW8K1bTzz3EyK1OKSn5SJZAGQkkjch3g8jcsnHpoGW8IaWo/EaC41Mf8AFimq6eF42V4yVUuQykgBR/KRkA+uNTbJQWSLNbY0pmWZTiWB96lWO47cEgAnnjvqmtdse19YRQvIJI5YKt4MuAyxZpsJtHGFIIB9AB3JOpYoZ7Bd6quorUlXBXnMzUyqk6MMkbskB15IyPMOByOVDRS2S42+5XTqCvroa2oeNvAp2JhhhTGdpY7sAYPmxxub31QuLh+EVn4XKluEFI70q0pz5ch5BG7g+UkH+IVGTt2gAZMiq6on6gkkpI7RPSxW+daqtaonj5jRpMBdjnJLxcg8bVbPcHU5VqrjbxFEnnqKtI62pSdSZSsgDKnHKBAT6ccYzuwGOkrsLSKmw1zI34bN4LVKM0jnd50aYY4LKwO/6S24cHAN7deqLRaqWOqqasPDIV2mnRpjhiADhATjLKO3cj30iS1E1D8TuobhI7wUsaUlNLIQ2AsqkRsMHsJRg5GMEn86G2rO8ldaamGiobnK5Ae3hXxNE5qFV1AzlXV2GfqUBck8kOm1VdcbxE0UNG9ttkoxJX1UgSTZkZCx9xuBZcsVKnnB4BVrBX2azT3jpiWxVEtZLVzhIqem3JUxPmSNQxwqhUIXBIA251AtdXeOuB8lZopbNb/DV6iscklc5Voo42xkHzec5HB7HjT/ANP9JWiwyvPQ02alhgzyHc2OBgeijgcDA40FP0LQSJerzU1hIngneCOFZAyRK7eI2CFGSfLkkfygemS76Vuj5hNdupAuP4VxMbY99oP+TDTToKjqepqYLWBRTpTzTTRReM+P4aswDsM8bgu7GeM4zpZtthqLNc4LvFb7hc6ipKrK9dWI8tGj7QUTA823C5y3YZBJzmu+Jt8FdWP05RSUdQIaSaqrKaRA5dkUeHGeRjlw2O/lBzgEFyqaqWstFDJQfORtUvGN9KiEwc5JdX/lGNrADPPb1AeL5FbrpUJaJmMdc0bTU1RHtEkLKfrQnnIOM4BHvwdUdtjauoaGmlgWKpqvGarqPASV5XjkCEtuGNp7njgEAYGrm9xW21x/iK00Ir90hgkxjEjKA7H2GFBY+y50jWypNp6vs1WyQtRFPw8VhqCxlWTaQSuQEcvtZhtz/EPPl0DtdhUdPWqYWK1wfKw07yyFZCsmRjhVCsWbGTz6gD1yN92gtl2SO0XMo9ROmMxsEeNtpOV5ypwDjGdbr7V1kQp6S27oqqobEVS9I08MZBBIcKQVyMjOcf4ZidWC1W6iS+XCkaaooZPFphEGLtMV2AAAjOQcc8YGT2zoPVruNQfw6kNLvV/FjmmSLZGDGSvABO3O3seOe/GCtSXG1y1YvNrSGSATtTrHCWaMnwjKJmhfYquApwwPmRshjkavbDR1Q6dsaLUyRVy06GWpemV2cYBdST23Hnv6ar62stMXW9oslDUUUVRCGlmohHhiDGyrhsYyFP0Zzt5xgaCZXy0Fxo6CO4U0cVbXwYhqlCRvC5UsNoZt4bgnaM9j31Dgudhq7TI1bY1MUNHDUv4VJzsdcllGAcLjkrn9+NHXV8i6e6SuFdVTwpXPvW3pNCokVuyADnOMk59jrXRdaWBbDZaiG9Rpsplc0cLoZZSI8eFswxzn0Ug5AGdBmmgt6WM1FI9RFWxSTRw10Qd2kEblVMjAHcrDbnd7kjBGRnfSm82y9bamnpUcePUVDbVffERE+45DA7yh7HJXJ4GYNvuNZVdPyQ2m2Xd7hUJmsppYWplhaZmeVw0gGSMsF259M8cjNzvt4uNDVw27py80DrHHHO1SihBEGG4Jh8E7WfJABwMZzggLDqi9wWbrK3VkjRzrHRPHNTxZaeNJZY1EioMlwWVRgDsCQfQ+a74g225UFbS9Ozs93R2gWGaFlaJuxcqQDgE45xlsL3OlSK5/hVH8ikBoL+jYo3q4GijnLAKrLywxhVUAMcbiMD09WK1CPrBaiOk2rK4ppXjkcyysu92dgWG0AxYLAclhzzkhTdMWqmo7LerisAr2obwi3GOWNnaen2r4oZTzlWLOCcnKEcgnPTbjcqIrT3K3pT1FtttunuEfh7QpIUqm09l8vij9dKvw1eC62OeOlgpqW/xTy1UlPIpj8aKWRiElAydpU45B2go2DxmB1LQ0fTVdHTTWmopYOoa2lWpjjrhIk3hyHers3IVhKOB3CnsNA12q2K/Ql1u1ziNTWX2karrFPl8rR+WMYGQEQheOeCe+kCpraxWt1wgqKuskgjWIy1GyPc8J5MbkgkspDgAkHkHudd32IY9oCtGRjHpj/wDNcVt1ugq2vvT1Ebjb8uZKUTyCOSJl3AoigYaMgEDuRuQ49dBb0d+S33r8Vjgq5KyVGE1HR7poqiMlS00SBj6lSOMgO2cjlen0NZBX0kVVSSLLBKu5GHt+vIP218/W03K03aANSCehq518dYYGhWBhGrCWN8lRlWwd3lYIwOR5g601fP09X1NfFcKOONqhzWw/LNFHKxZclxkmGVdykn6WVg3vgGnpBPB6j6qUEbZa5JuPTMYUj/2Z/XTZpO6UKnrLqd1RkE3yswVu4zEM9jjOQTxxz99OOgQqPpCjv0F1avnq42qK2eOaOORSuBIdpXK5U7dpyD66vKfph6RJ1pL5dYjMctl43AOAMgFMDt6Y557nW/p3ctTelYg4uLEY9jHGf9dXWgTJugjPM883UN2lmdPDLyujeX1AG0Yzkg47/tqJUfDxEp6l5LxW1JemeIxzHykEf3SDwAAMHtp+1rnx4T7jgbTkjQcf6cvHUND09SzW+uFQqU9OCtbF4vhoQFYKFdSSjHkn2IJHA1PuNJX3mTNwQXWpH9XSyPsjibe8UmIldQyYXOTuYA9udQbZQs0S0pYwBqUTQ1RAjaeAlGBOOzYXgHJ4JyOdNHTlA8k8MlLOlQhFQZyCB4EkgV8Hbgg5djgYPnBwNBoqvHp0+Xd+pKQgKEjhjkljYEY27kVyoHPOeARzngXFN0rT19DJS3qhopKaSLaEjD7zuHm3M3mJB7NkHk551c2S2JbKJYd5klwPFk3uwdsdxvZiB9snVj2GgX7L0fZrMuKOlJHhiPbNK8yhRjAActgDAwPTV1DSwU+fl4Yos99iBc/tr20gVdxICj1PbVJN1l03BJtmvtvTnG9p12ZxnG7OM4IOM5wRoL0DUS7jNqrP/Tyf/E69QV9JUMiwVUErMu5QkgJYYByMemCD+o1Dvdxp4SLc+9qirglKKgB2qq8sfsCyj/eGgpOqq+mh6DT5qIyLVU8aCBE3GQFQzAAdxtB0ndERrSPf6oSTyVtVDTTVMzeRRPJI++ONmA8oAX14yAfp1t69lmmtdgpkR3WmoUm2xgsfGKr4RKhWLKCpJGACdo55Gqitt62voRqKooFc1E2I4qWdo1RGZyM5JJ4XJBJByR6DQQemVqaKltlygWSaroPEmgdqsLFUmQ7ymWKsQUKjJ7Mo4IyC99WXKj6u6HslxomcRVlxpVVSBlS0nhupHIJGWH+Ol2xWaOB6mnvAgVvnzBR0wCOi03gSOgQsvcFhl+5KAE6mpf7bCKGGMFqWmvrTtT0i+M5DxSyIuxASD4gPBx9BPIwSDTY+nESkD0c01puVO/g1Jo2xBM6nJbwTlQH78AN5u+lPrC4S0tykqKuKOoqaDbLLNSmZqVmRlI3sATTS8E48ylThu4IYrVa63qE3G9U1ZdbAK6oGyPwwkjwrGqZeNwQGJDEMOdu38g32m1UdptsVBRRBKeMHgncWJ5YsTySSSST3J0HI+pI4a2rpr5bqeKe31NIKlIkD79wkBaMbAQ2WaTcp52u5UnBAaeknp+oLaaaWR4rpbVEXiiRQ80BGYmcrkHIxnHZlbHHeqNBDbOq6+wNJHFa6iZamigCMVjkeNt8WOwRyCeCOeByRqhoDNZviMJ6OSOnd4GWWaRExV+YvulwuUDDcpbjayqW7cg2Uc1TabgVgAgmhWnpJBUsG8d9oADN6bhtVW45K5HJGny03CmulDFW0cgeKUHHIO0gkFTj1BBB+4Okashiu95vc5pHljhp6eVGRWLANuSZBsOXK+EMqD9SjHIGpPw7uLw1FTaatlZ50FdTyxR7Y5Q2FlI57mRXfH9l1PrgAw2Ej8UvwDH/vy+U+n8GPV3qisAIvHUOeP9tTj/gx86vdAa8yKGQqexGNetYOg5XS0tPJa6ZzVCOWGjVfLtbcqvIoDA+uSoBHbj041c1V0vFpsJe2U9MZXuskCCcBF8LLebI442nv3xqBGiCz0otyg1SyQmSNkOS28lef7JY/4Hvxi+66t9LL0ysVWqRwNVRtL5mwGdsZ45xvcfofbQTKquqarol6+J3hqZKDxiYxhlbZk49j7ai9Ex1Mdjq6arr6qrlinZDNUuGcExoSMjjgk41LsFK1R0XS0UswdnovAaVc4Y7duRnn76qPhjWNXdPVM8iFJJJRJImeFdo03AcnjOcZPbQbbFaqa4dH11DVxJLBM8o8N8uqnGOM/cZ+2s9Km1x9OVNbcBSRU7SyM8k2ABGOBkn0AAA+2NTehjI/TkfjnzGWUH/nOl2hslru9jllhVpbjaZWVS6EjIUNsKkYZWRh3BPm4OQDoIVjt6N0dT9RUtNMs9pmlmt6IGPiwKxAGPUMm7GOwf1xjV5TS0vUt9N5oJzLSwWoqgZPpkkL4PvkKGHHBDDTJ0/Xx3WyUNdEqiOeFX2qOBxyB9tc/r7jWf8AZzdaW3wJSV0lS9FAUc5cbQwI4GDtyoAJxxz3GgX3pKu8XsW9qyI19YkcDFFOYolXZKsb4wzR4fnHd27aufiTYadoZvEgqmpaZF8AU8pZiyQsfpP0t283P376ufh5T2yrrp62it3yjUSNThWAG3cR9IBKgbUXsTnuSSThb66qUrurJaE1Nw8pl3UsOcSp4SAHOfKAwbnt3B76C0h+cpYBDTRtUVYjEFKEqSSR8qFYMx+nLxsN2eGIzydbenZJpOorfKammcvUzCehmgLzUxzUbGEhbI8uQMjlWbnBGvRpFraSAJKgo6KOXxVo6hvFELRMgBAxgY5Xjng9+SdHO0/V3iSq7SyRPIUJA+VWP+GqED1YOGz640D9c7hS2yBJq6ZYY3lSIM3bcxwo/c6l+mubfGSpWSmtlCHkWRPmLgwQ9lp4Wdc+43mPjjP+IfrPJPNZ6GWrKGoenjaUoMLvKgnA9BnOg5l1cPxS/wB7jVZ1dHpqZGSURNkYberZB4Lc49FbWm9SfitvjqzJHBdgoir4YhslqiuCGQAkqSpdcqDjcQcgY1JkpaqK8XlMVFVNJdJWj+Wpy7RKYlCkZBTC72yDjPtzxpprXeFlgS42SuEYIZsxozttOV2vEx2up27WbnyEE+fOg3WG/wAVvvlNcKg08dLU0AjqpYWkdJJBPtV045G5mORxg98DTfHYJoOqIrrbJYfkZ0Zp4ZMtscg4aL+yGzlgODgHuTpMrIklJko5nml8GWRHRUQkCpTKjaO7fUR7scbcjDZ8P7iZVr7U23bQOhgKybx4Lg7RnAxgq2Fxwu3HGNBZWVs3/qEe1RD/APSmrzVNagF6hveP5mgYn/h4/wBNXOgNYOs6wdByiqqZKKyLUtS+LEqxMuYXkUukyEblQE4BIOR35HfVzdrkepfhlVVdTGUacqI3ijcBnEi7HVXwwXdtPvgHB7HXqzULXGnqLa9RLEQamNJ4ThoirpggHj1PHY5IOQTrQelOo2iWhK24UAqQ8YermlFOqsCDHGy47ABULYTBwTnABv6YJNhoiybCUzsBzt5PGRpOsNxo7QnUlqgj8KoowI0hHDO2zCnONvOUOc8Z5xroFHTRUdNFTQIEiiUIij0A1W3Ppu13StjrKym3yoMHEjKrj2cA4Yc9jnQRuiJFqOn46iLd4c0skibo2QldxAOGAPOMjI1X/D+C7RLdlu8VUkZqSIBUqoygLAbdvdduzvznP203xosahEUKijAUDAA160FH0xbKqz09TQzeAaWOdmpGiJBMbc4ZccEH2JB78dgjdX0dTbrzZrVT11KjVlTVVUZmiYqpEagcbh2LHA7ZweMa6rpd6ntT1NXb66GkWrNO+x4mVWKgspWRQ3G5GVT77S2OcaCu+Glv+Qt1cEh2JJUDByTvYIoYjJJADZGPdW+2ucpDUHqe811fCk0UNykJ8OFjJMoZj4W4EArsRTk+UNIvqMa7D0mgj6doUVi4VMbj3bk8nSD0xa3ub1VRR7g89VJLI0tUQFjmTzOEAIbDBdobjvg4Gg1dZvOkitRU4lqq5oloTBCUeAliJHbacvgKCoGSME9hwydA0s8VRc6q4U9TRyIEjSlqZI3FOmC2FZScAjbwTkbewGNXvTdjtNrpFe1xiRmGGqpXMksnP8znk8jt6Y1HssRmuvVKTxiSGStRFVxlWX5aEEY9RndoE259O03UvW/UE9TV1RpqO3oDHT1GEZpEcbT5QcbFBIz/ADeoOulQzRQ25JmYeEkIcsP7IGf8tLPQMDVNtu1bUKyS19dL4isuMFAIsD+75Dj7Y1m6TSTfDhYQzfNVtDHSRmIYPiyARgjHYAnJx2AJ9NBO6FpGpunKeSVpHlrGesdpANxMrF+cfZgP00wYHtrxBEsMKRIAqIoVQPQDWzQc8utCq/EAUdC6xGW1TSiJwNjyNNGdvJ43bWPA4JJ99WHRUPgXy6JJJvnFLTrIQAVJVpQSpH97dkZOG3DtjVbdqQXD4tSUqnw506eE8M2fpdalShIHJAI7Z5BI9dX3TslRWXytlqrWlG8MCRyNgnMzMxcKSBuXCxncBzu9wRoLC2oVv94OeG8A4/3CP9NW+l5IKuovdyqKCuenMZjgaOSJZI3IQMGGMMPrwfN6DW4HqSCGIH8Jrpd/8QgyUw2/3R/Eye3BIH30F3rB1TVl4raOWJGsNwqVZFLS0jROiE9wdzqxx9hrV/Sy0qG+akqaLa20mspJYRn7FlAb9CRoKWlrHoa6nqXKxwNX1sT7e7gOQM/fcv7DTzrn9LcLPDRy089fTzRy1lXOKdSXkdJJ94dQgLcB+PfI0wp1DLUVvylDZ653MQlElRsgTbnHIY7x/wAnpoL/AEapXj6hqUUGot9B5yG8NGqG2+mGbYAe3dSPz76x/R9JtpuFyuVWysGGakxLn/wxbQR9jkaCbcrvbrXEZLlXU1KgGczShOP11BTqq2zlRQirrt67o2paSR43H2kxs/dhrfS2qyWffNBR0NISxd5RGqEse5Le59860VHVdkjd44q1auVFLGKjUzvgAk8ID7aDDXO+VCE0FiWI8FfxCrWLP6RiQjW1YL5OzfMV9HToQMLT0xZ19/OzYPp/LqnHWVXUtGlF03cIjMSI3uDx06Ej/eJ59sZ+2vbzdUVCq1TLS25ZnVIY6aPxpM8klmbjbj+6CMH34CZYIK220FzoxPNXPSzsKVpwgdwY0cAlQB9TN6DjVBaqL8IsUdqt1aGNPEiVIpw8hZxlWUNksFBG0AYxgjI7rPp+nb14bzLdngqKghpWl8R2zwM4WQIDhQOBj7d8yq3pKCtoKWGoqmeenbeKh4kYk4OOCOACcge40DBSpHT0kcaIkccaABFXaFAHYD0/LSm12NB0NW3uKSKOateWaneUlkLSOVhJxyRt2HA5xrd1j1OlrC0MENVPNL/XvTU4lWnj9S5LKqlhwNxxznsOcdYU8FbS2OjRWVamvgjRVJKhFPisCAcfTEQDzjPGgsaXd090gplbxZKKi3yGNT/EcLliF75LZOO/OqOvovDvnRNtd4XmgjkeQtGd+I4xllOcDLlQRg5DcdtMPUWGp6RWBMLVsIkwMj6htz9t+3P20uT3621fXlogFwppKmGappfApnJZW2EgyHjjyMCvIDFfbOge9Gq683aC10weQNJNISsEEYJaZwCdoAB5wDpUSXry7olXRNbrfG8RKxuZCCc8BlkhV0PPfBHHb3CbIyn4swJhciwyk47/ANfF3/b/AD03AY0j22nlX4qu9VUeNPD07EjucDcWnYkgDA/lHp7aedAt13Sheuqa623u522apkWSUQOrxkgbfodSBkAZx7ai+J1RC8kFvu1lu0kG0PDOhhlA9dxQsMn32qPtpmr5ZYKOWWng8eVFysW8Jv8Atk8D9dc8husFmrJb9dKMW9MNmA0/hzzzuOY1ZiFdVRE+nO5hwc8EGV+obxRopuPS1bJhAXe3TRzhffglWP5AE/5a0w/EHp1qlqetqprZKpxi5QPTBvyLgDVrbb3T3C5T0kLx5ijV1BkAkfJIY7O4VSAu7sW3DjbqxqaWnq4zHVQRzIf5ZFDD/HQJ12qovxmeb5mnSlZEk+YaRdozFLg59sKdbqbqSyUwkms9PXXJ/BQNPBCWVkUYUeK+EHvjd/MTjknU+DoXpWnqlqoLBQRzKwZWSEDBGew7ep/Pj2GrBbBaUSKNaCARRDEcQXCKNpXAXtjBI7aBWk61uFVUyxUNLbKWKMlfFrqw7mOBgqiKSeTjuOQdeax+pq1kljkuKxKMSxUkSRZYY7eIEc/nuxj76fMfn++jA0CXSdI0s19eoqKCUKsLBqqaokeSVn2nAJkJCjkEEdxxwOd8/wANulp5GeShqCzHJIr6gAn8g+NNoGNZ0CsOgOnvnKWqMFU0lKoWIPWSuoAzgEFiCOdMcFLDBEkcSKqJ9I74/wCs63aNBj00m9V9L3S6XYVtPPR1lIYljNurnljjUjcdytGe5JXurduCNOejGg5jF098QFDR0VVY7VFE7vBHTvIUUtuGSuwbiNxPmyCcEgkDXq3dF9R1FcY7tV01Hbk2tGlHUSOyyEsXaMsAYw24jGTgMduPTpeBoxoFu92AwdM/h3T1OiGKaOZYDMyeLtcMwMnLZbHLHJJ5PvpOq7P1TWVKfL9PU9qmo1300lNVoYt427QcrnHlORjkH37dVIB76MDQL1D080ky1N3qPmGk2zzUhgi8FagbcSKQgYldoUEk8AevOmEDA0AAazoFA2q8p8S2vMdNTNbJLelG0jTEOuGZyQuOeSB3HGm/RjRoNVTDFUU8kFREksMqlJI5FDK6nggg9xjVGembdStHLbfGoNjIfDpnxEQD28M5TBHHAzzwQedGjQTbTY6C0S1ElFG4epcvI0kjORyTtBJOFySQo4GT76tNGjQGjRo0Bo0aNAaNGjQGjRo0Bo0aNAaNGjQGjRo0Bo0aNAaNGjQf/9k="/>
          <p:cNvSpPr>
            <a:spLocks noChangeAspect="1" noChangeArrowheads="1"/>
          </p:cNvSpPr>
          <p:nvPr/>
        </p:nvSpPr>
        <p:spPr bwMode="auto">
          <a:xfrm>
            <a:off x="215900" y="-784225"/>
            <a:ext cx="2324100" cy="19621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4" name="Picture 6" descr="http://0.tqn.com/d/politicalhumor/1/0/T/2/3/911-trial-jury-selec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30563">
            <a:off x="466083" y="1142399"/>
            <a:ext cx="3535159" cy="231199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267200" y="1003917"/>
            <a:ext cx="4572000" cy="2585323"/>
          </a:xfrm>
          <a:prstGeom prst="rect">
            <a:avLst/>
          </a:prstGeom>
        </p:spPr>
        <p:txBody>
          <a:bodyPr>
            <a:spAutoFit/>
          </a:bodyPr>
          <a:lstStyle/>
          <a:p>
            <a:r>
              <a:rPr lang="en-CA" dirty="0">
                <a:latin typeface="Comic Sans MS" pitchFamily="66" charset="0"/>
              </a:rPr>
              <a:t/>
            </a:r>
            <a:br>
              <a:rPr lang="en-CA" dirty="0">
                <a:latin typeface="Comic Sans MS" pitchFamily="66" charset="0"/>
              </a:rPr>
            </a:br>
            <a:r>
              <a:rPr lang="en-CA" dirty="0">
                <a:latin typeface="Comic Sans MS" pitchFamily="66" charset="0"/>
              </a:rPr>
              <a:t>In suits at common law, where the value in controversy shall exceed twenty dollars, the right of trial by jury shall be preserved, and no fact tried by a jury shall be otherwise </a:t>
            </a:r>
            <a:r>
              <a:rPr lang="en-CA" dirty="0" smtClean="0">
                <a:latin typeface="Comic Sans MS" pitchFamily="66" charset="0"/>
              </a:rPr>
              <a:t>re-examined </a:t>
            </a:r>
            <a:r>
              <a:rPr lang="en-CA" dirty="0">
                <a:latin typeface="Comic Sans MS" pitchFamily="66" charset="0"/>
              </a:rPr>
              <a:t>in any court of the United States, than according to the rules of the common law. </a:t>
            </a:r>
            <a:endParaRPr lang="en-US" dirty="0">
              <a:latin typeface="Comic Sans MS" pitchFamily="66" charset="0"/>
            </a:endParaRPr>
          </a:p>
        </p:txBody>
      </p:sp>
      <p:sp>
        <p:nvSpPr>
          <p:cNvPr id="8" name="Footer Placeholder 7"/>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564980293"/>
      </p:ext>
    </p:extLst>
  </p:cSld>
  <p:clrMapOvr>
    <a:masterClrMapping/>
  </p:clrMapOvr>
  <mc:AlternateContent xmlns:mc="http://schemas.openxmlformats.org/markup-compatibility/2006" xmlns:p14="http://schemas.microsoft.com/office/powerpoint/2010/main">
    <mc:Choice Requires="p14">
      <p:transition spd="slow" p14:dur="4400" advTm="11149">
        <p14:honeycomb/>
      </p:transition>
    </mc:Choice>
    <mc:Fallback xmlns="">
      <p:transition spd="slow" advTm="111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wipe(down)">
                                      <p:cBhvr>
                                        <p:cTn id="7" dur="580">
                                          <p:stCondLst>
                                            <p:cond delay="0"/>
                                          </p:stCondLst>
                                        </p:cTn>
                                        <p:tgtEl>
                                          <p:spTgt spid="2054"/>
                                        </p:tgtEl>
                                      </p:cBhvr>
                                    </p:animEffect>
                                    <p:anim calcmode="lin" valueType="num">
                                      <p:cBhvr>
                                        <p:cTn id="8" dur="1822" tmFilter="0,0; 0.14,0.36; 0.43,0.73; 0.71,0.91; 1.0,1.0">
                                          <p:stCondLst>
                                            <p:cond delay="0"/>
                                          </p:stCondLst>
                                        </p:cTn>
                                        <p:tgtEl>
                                          <p:spTgt spid="20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4"/>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4"/>
                                        </p:tgtEl>
                                      </p:cBhvr>
                                      <p:to x="100000" y="60000"/>
                                    </p:animScale>
                                    <p:animScale>
                                      <p:cBhvr>
                                        <p:cTn id="14" dur="166" decel="50000">
                                          <p:stCondLst>
                                            <p:cond delay="676"/>
                                          </p:stCondLst>
                                        </p:cTn>
                                        <p:tgtEl>
                                          <p:spTgt spid="2054"/>
                                        </p:tgtEl>
                                      </p:cBhvr>
                                      <p:to x="100000" y="100000"/>
                                    </p:animScale>
                                    <p:animScale>
                                      <p:cBhvr>
                                        <p:cTn id="15" dur="26">
                                          <p:stCondLst>
                                            <p:cond delay="1312"/>
                                          </p:stCondLst>
                                        </p:cTn>
                                        <p:tgtEl>
                                          <p:spTgt spid="2054"/>
                                        </p:tgtEl>
                                      </p:cBhvr>
                                      <p:to x="100000" y="80000"/>
                                    </p:animScale>
                                    <p:animScale>
                                      <p:cBhvr>
                                        <p:cTn id="16" dur="166" decel="50000">
                                          <p:stCondLst>
                                            <p:cond delay="1338"/>
                                          </p:stCondLst>
                                        </p:cTn>
                                        <p:tgtEl>
                                          <p:spTgt spid="2054"/>
                                        </p:tgtEl>
                                      </p:cBhvr>
                                      <p:to x="100000" y="100000"/>
                                    </p:animScale>
                                    <p:animScale>
                                      <p:cBhvr>
                                        <p:cTn id="17" dur="26">
                                          <p:stCondLst>
                                            <p:cond delay="1642"/>
                                          </p:stCondLst>
                                        </p:cTn>
                                        <p:tgtEl>
                                          <p:spTgt spid="2054"/>
                                        </p:tgtEl>
                                      </p:cBhvr>
                                      <p:to x="100000" y="90000"/>
                                    </p:animScale>
                                    <p:animScale>
                                      <p:cBhvr>
                                        <p:cTn id="18" dur="166" decel="50000">
                                          <p:stCondLst>
                                            <p:cond delay="1668"/>
                                          </p:stCondLst>
                                        </p:cTn>
                                        <p:tgtEl>
                                          <p:spTgt spid="2054"/>
                                        </p:tgtEl>
                                      </p:cBhvr>
                                      <p:to x="100000" y="100000"/>
                                    </p:animScale>
                                    <p:animScale>
                                      <p:cBhvr>
                                        <p:cTn id="19" dur="26">
                                          <p:stCondLst>
                                            <p:cond delay="1808"/>
                                          </p:stCondLst>
                                        </p:cTn>
                                        <p:tgtEl>
                                          <p:spTgt spid="2054"/>
                                        </p:tgtEl>
                                      </p:cBhvr>
                                      <p:to x="100000" y="95000"/>
                                    </p:animScale>
                                    <p:animScale>
                                      <p:cBhvr>
                                        <p:cTn id="20" dur="166" decel="50000">
                                          <p:stCondLst>
                                            <p:cond delay="1834"/>
                                          </p:stCondLst>
                                        </p:cTn>
                                        <p:tgtEl>
                                          <p:spTgt spid="2054"/>
                                        </p:tgtEl>
                                      </p:cBhvr>
                                      <p:to x="100000" y="100000"/>
                                    </p:animScale>
                                  </p:childTnLst>
                                </p:cTn>
                              </p:par>
                              <p:par>
                                <p:cTn id="21" presetID="42"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2000"/>
                                        <p:tgtEl>
                                          <p:spTgt spid="7"/>
                                        </p:tgtEl>
                                      </p:cBhvr>
                                    </p:animEffect>
                                    <p:anim calcmode="lin" valueType="num">
                                      <p:cBhvr>
                                        <p:cTn id="31" dur="2000" fill="hold"/>
                                        <p:tgtEl>
                                          <p:spTgt spid="7"/>
                                        </p:tgtEl>
                                        <p:attrNameLst>
                                          <p:attrName>ppt_w</p:attrName>
                                        </p:attrNameLst>
                                      </p:cBhvr>
                                      <p:tavLst>
                                        <p:tav tm="0" fmla="#ppt_w*sin(2.5*pi*$)">
                                          <p:val>
                                            <p:fltVal val="0"/>
                                          </p:val>
                                        </p:tav>
                                        <p:tav tm="100000">
                                          <p:val>
                                            <p:fltVal val="1"/>
                                          </p:val>
                                        </p:tav>
                                      </p:tavLst>
                                    </p:anim>
                                    <p:anim calcmode="lin" valueType="num">
                                      <p:cBhvr>
                                        <p:cTn id="32" dur="2000" fill="hold"/>
                                        <p:tgtEl>
                                          <p:spTgt spid="7"/>
                                        </p:tgtEl>
                                        <p:attrNameLst>
                                          <p:attrName>ppt_h</p:attrName>
                                        </p:attrNameLst>
                                      </p:cBhvr>
                                      <p:tavLst>
                                        <p:tav tm="0">
                                          <p:val>
                                            <p:strVal val="#ppt_h"/>
                                          </p:val>
                                        </p:tav>
                                        <p:tav tm="100000">
                                          <p:val>
                                            <p:strVal val="#ppt_h"/>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1000"/>
                                        <p:tgtEl>
                                          <p:spTgt spid="3">
                                            <p:txEl>
                                              <p:pRg st="0" end="0"/>
                                            </p:txEl>
                                          </p:spTgt>
                                        </p:tgtEl>
                                      </p:cBhvr>
                                    </p:animEffect>
                                    <p:anim calcmode="lin" valueType="num">
                                      <p:cBhvr>
                                        <p:cTn id="3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randombar(horizontal)">
                                      <p:cBhvr>
                                        <p:cTn id="4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0"/>
            <a:ext cx="4953000" cy="631825"/>
          </a:xfrm>
        </p:spPr>
        <p:txBody>
          <a:bodyPr/>
          <a:lstStyle/>
          <a:p>
            <a:r>
              <a:rPr lang="en-US" sz="2400" dirty="0" smtClean="0">
                <a:latin typeface="Comic Sans MS" pitchFamily="66" charset="0"/>
              </a:rPr>
              <a:t>Excessive Bail, Cruel Punishment </a:t>
            </a:r>
            <a:endParaRPr lang="en-US" sz="2400" dirty="0">
              <a:latin typeface="Comic Sans MS" pitchFamily="66" charset="0"/>
            </a:endParaRPr>
          </a:p>
        </p:txBody>
      </p:sp>
      <p:sp>
        <p:nvSpPr>
          <p:cNvPr id="3" name="Subtitle 2"/>
          <p:cNvSpPr>
            <a:spLocks noGrp="1"/>
          </p:cNvSpPr>
          <p:nvPr>
            <p:ph type="subTitle" idx="1"/>
          </p:nvPr>
        </p:nvSpPr>
        <p:spPr>
          <a:xfrm>
            <a:off x="864978" y="3886200"/>
            <a:ext cx="7517022" cy="1295400"/>
          </a:xfrm>
        </p:spPr>
        <p:txBody>
          <a:bodyPr>
            <a:normAutofit lnSpcReduction="10000"/>
          </a:bodyPr>
          <a:lstStyle/>
          <a:p>
            <a:r>
              <a:rPr lang="en-US" sz="1700" dirty="0" smtClean="0">
                <a:solidFill>
                  <a:schemeClr val="tx1"/>
                </a:solidFill>
                <a:latin typeface="Comic Sans MS" pitchFamily="66" charset="0"/>
              </a:rPr>
              <a:t>This Bill of Right shows that if you have committed a crime or damaged something the government can make you pay more then what you can afford. If you can not pay for the damage they are not allowed to make you or have you involved in any cruel punishments. The government has to be reasonable even if you are convicted of a  crime.</a:t>
            </a:r>
            <a:endParaRPr lang="en-US" sz="1700" dirty="0">
              <a:solidFill>
                <a:schemeClr val="tx1"/>
              </a:solidFill>
              <a:latin typeface="Comic Sans MS" pitchFamily="66" charset="0"/>
            </a:endParaRPr>
          </a:p>
        </p:txBody>
      </p:sp>
      <p:sp>
        <p:nvSpPr>
          <p:cNvPr id="5" name="TextBox 4"/>
          <p:cNvSpPr txBox="1"/>
          <p:nvPr/>
        </p:nvSpPr>
        <p:spPr>
          <a:xfrm>
            <a:off x="533400" y="5422612"/>
            <a:ext cx="8001000" cy="584775"/>
          </a:xfrm>
          <a:prstGeom prst="rect">
            <a:avLst/>
          </a:prstGeom>
          <a:noFill/>
        </p:spPr>
        <p:txBody>
          <a:bodyPr wrap="square" rtlCol="0">
            <a:spAutoFit/>
          </a:bodyPr>
          <a:lstStyle/>
          <a:p>
            <a:r>
              <a:rPr lang="en-US" sz="1600" b="1" dirty="0" smtClean="0">
                <a:latin typeface="Comic Sans MS" pitchFamily="66" charset="0"/>
              </a:rPr>
              <a:t>Example: If you have damaged something and you do not have enough money to pay for it the government has to work out a deal with you. </a:t>
            </a:r>
            <a:endParaRPr lang="en-US" sz="1600" b="1" dirty="0">
              <a:latin typeface="Comic Sans MS" pitchFamily="66" charset="0"/>
            </a:endParaRPr>
          </a:p>
        </p:txBody>
      </p:sp>
      <p:pic>
        <p:nvPicPr>
          <p:cNvPr id="3074" name="Picture 2" descr="http://www.chhny.org/wp-content/uploads/community-helping-han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57744">
            <a:off x="380999" y="957937"/>
            <a:ext cx="36576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19600" y="1600200"/>
            <a:ext cx="4572000" cy="1200329"/>
          </a:xfrm>
          <a:prstGeom prst="rect">
            <a:avLst/>
          </a:prstGeom>
        </p:spPr>
        <p:txBody>
          <a:bodyPr>
            <a:spAutoFit/>
          </a:bodyPr>
          <a:lstStyle/>
          <a:p>
            <a:r>
              <a:rPr lang="en-CA" dirty="0">
                <a:latin typeface="Comic Sans MS" pitchFamily="66" charset="0"/>
              </a:rPr>
              <a:t/>
            </a:r>
            <a:br>
              <a:rPr lang="en-CA" dirty="0">
                <a:latin typeface="Comic Sans MS" pitchFamily="66" charset="0"/>
              </a:rPr>
            </a:br>
            <a:r>
              <a:rPr lang="en-CA" dirty="0">
                <a:latin typeface="Comic Sans MS" pitchFamily="66" charset="0"/>
              </a:rPr>
              <a:t>Excessive bail shall not be required, nor excessive fines imposed, nor cruel and unusual punishments inflicted. </a:t>
            </a:r>
            <a:endParaRPr lang="en-US" dirty="0">
              <a:latin typeface="Comic Sans MS" pitchFamily="66" charset="0"/>
            </a:endParaRPr>
          </a:p>
        </p:txBody>
      </p:sp>
      <p:sp>
        <p:nvSpPr>
          <p:cNvPr id="6" name="Footer Placeholder 5"/>
          <p:cNvSpPr>
            <a:spLocks noGrp="1"/>
          </p:cNvSpPr>
          <p:nvPr>
            <p:ph type="ftr" sz="quarter" idx="11"/>
          </p:nvPr>
        </p:nvSpPr>
        <p:spPr/>
        <p:txBody>
          <a:bodyPr/>
          <a:lstStyle/>
          <a:p>
            <a:r>
              <a:rPr lang="en-US" smtClean="0"/>
              <a:t>Allie Stewart</a:t>
            </a:r>
            <a:endParaRPr lang="en-US"/>
          </a:p>
        </p:txBody>
      </p:sp>
    </p:spTree>
    <p:extLst>
      <p:ext uri="{BB962C8B-B14F-4D97-AF65-F5344CB8AC3E}">
        <p14:creationId xmlns:p14="http://schemas.microsoft.com/office/powerpoint/2010/main" val="1295562133"/>
      </p:ext>
    </p:extLst>
  </p:cSld>
  <p:clrMapOvr>
    <a:masterClrMapping/>
  </p:clrMapOvr>
  <mc:AlternateContent xmlns:mc="http://schemas.openxmlformats.org/markup-compatibility/2006" xmlns:p14="http://schemas.microsoft.com/office/powerpoint/2010/main">
    <mc:Choice Requires="p14">
      <p:transition spd="slow" p14:dur="3900" advTm="10890">
        <p14:glitter pattern="hexagon"/>
      </p:transition>
    </mc:Choice>
    <mc:Fallback xmlns="">
      <p:transition spd="slow" advTm="108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6"/>
</p:tagLst>
</file>

<file path=ppt/theme/theme1.xml><?xml version="1.0" encoding="utf-8"?>
<a:theme xmlns:a="http://schemas.openxmlformats.org/drawingml/2006/main" name="Summer">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201</TotalTime>
  <Words>1504</Words>
  <Application>Microsoft Office PowerPoint</Application>
  <PresentationFormat>On-screen Show (4:3)</PresentationFormat>
  <Paragraphs>69</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Summer</vt:lpstr>
      <vt:lpstr>Constitution Of The Bill Of Rights</vt:lpstr>
      <vt:lpstr>Freedom of Speech, Press, Religion, and Petition </vt:lpstr>
      <vt:lpstr>Right To Keep and Bear Arms</vt:lpstr>
      <vt:lpstr>Conditions for Quarts of Soldiers </vt:lpstr>
      <vt:lpstr>Right of Search and Seizure regulated </vt:lpstr>
      <vt:lpstr>Provisions Concerning Prosecution </vt:lpstr>
      <vt:lpstr>Right to a Speedy Trial, witness, etc.</vt:lpstr>
      <vt:lpstr>Right to a Trial by Jury </vt:lpstr>
      <vt:lpstr>Excessive Bail, Cruel Punishment </vt:lpstr>
      <vt:lpstr>Rule of Construction of Constitution </vt:lpstr>
      <vt:lpstr>Rights of the States under Constitution </vt:lpstr>
      <vt:lpstr>The Bill of Rights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Constitution Of The Bill Of Rights</dc:title>
  <dc:creator>115924</dc:creator>
  <cp:lastModifiedBy>115924</cp:lastModifiedBy>
  <cp:revision>25</cp:revision>
  <dcterms:created xsi:type="dcterms:W3CDTF">2012-03-19T11:55:07Z</dcterms:created>
  <dcterms:modified xsi:type="dcterms:W3CDTF">2012-03-30T12:07:37Z</dcterms:modified>
</cp:coreProperties>
</file>